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415" r:id="rId2"/>
    <p:sldId id="388" r:id="rId3"/>
    <p:sldId id="411" r:id="rId4"/>
    <p:sldId id="393" r:id="rId5"/>
    <p:sldId id="412" r:id="rId6"/>
    <p:sldId id="396" r:id="rId7"/>
    <p:sldId id="404" r:id="rId8"/>
    <p:sldId id="410" r:id="rId9"/>
    <p:sldId id="409" r:id="rId10"/>
    <p:sldId id="417" r:id="rId11"/>
    <p:sldId id="420" r:id="rId12"/>
    <p:sldId id="414" r:id="rId13"/>
    <p:sldId id="391" r:id="rId1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78">
          <p15:clr>
            <a:srgbClr val="A4A3A4"/>
          </p15:clr>
        </p15:guide>
        <p15:guide id="3" orient="horz" pos="2176">
          <p15:clr>
            <a:srgbClr val="A4A3A4"/>
          </p15:clr>
        </p15:guide>
        <p15:guide id="4" pos="17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2"/>
    <p:restoredTop sz="93779" autoAdjust="0"/>
  </p:normalViewPr>
  <p:slideViewPr>
    <p:cSldViewPr snapToGrid="0" snapToObjects="1" showGuides="1">
      <p:cViewPr varScale="1">
        <p:scale>
          <a:sx n="105" d="100"/>
          <a:sy n="105" d="100"/>
        </p:scale>
        <p:origin x="2064" y="192"/>
      </p:cViewPr>
      <p:guideLst>
        <p:guide orient="horz" pos="2137"/>
        <p:guide pos="2878"/>
        <p:guide orient="horz" pos="2176"/>
        <p:guide pos="1723"/>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53491278613162"/>
          <c:y val="3.4371877373196372E-2"/>
          <c:w val="0.69725859298308168"/>
          <c:h val="0.73899699137094699"/>
        </c:manualLayout>
      </c:layout>
      <c:lineChart>
        <c:grouping val="standard"/>
        <c:varyColors val="0"/>
        <c:ser>
          <c:idx val="1"/>
          <c:order val="0"/>
          <c:tx>
            <c:strRef>
              <c:f>Sheet1!$B$1</c:f>
              <c:strCache>
                <c:ptCount val="1"/>
                <c:pt idx="0">
                  <c:v>WBC</c:v>
                </c:pt>
              </c:strCache>
            </c:strRef>
          </c:tx>
          <c:spPr>
            <a:ln w="28575" cap="rnd">
              <a:solidFill>
                <a:schemeClr val="tx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E-E003-0C49-80E3-A35C4D952514}"/>
                </c:ext>
              </c:extLst>
            </c:dLbl>
            <c:dLbl>
              <c:idx val="3"/>
              <c:delete val="1"/>
              <c:extLst>
                <c:ext xmlns:c15="http://schemas.microsoft.com/office/drawing/2012/chart" uri="{CE6537A1-D6FC-4f65-9D91-7224C49458BB}"/>
                <c:ext xmlns:c16="http://schemas.microsoft.com/office/drawing/2014/chart" uri="{C3380CC4-5D6E-409C-BE32-E72D297353CC}">
                  <c16:uniqueId val="{00000006-E003-0C49-80E3-A35C4D952514}"/>
                </c:ext>
              </c:extLst>
            </c:dLbl>
            <c:dLbl>
              <c:idx val="5"/>
              <c:layout>
                <c:manualLayout>
                  <c:x val="-4.3515719914162115E-2"/>
                  <c:y val="-9.0478880296038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003-0C49-80E3-A35C4D952514}"/>
                </c:ext>
              </c:extLst>
            </c:dLbl>
            <c:dLbl>
              <c:idx val="7"/>
              <c:delete val="1"/>
              <c:extLst>
                <c:ext xmlns:c15="http://schemas.microsoft.com/office/drawing/2012/chart" uri="{CE6537A1-D6FC-4f65-9D91-7224C49458BB}"/>
                <c:ext xmlns:c16="http://schemas.microsoft.com/office/drawing/2014/chart" uri="{C3380CC4-5D6E-409C-BE32-E72D297353CC}">
                  <c16:uniqueId val="{00000007-E003-0C49-80E3-A35C4D952514}"/>
                </c:ext>
              </c:extLst>
            </c:dLbl>
            <c:dLbl>
              <c:idx val="9"/>
              <c:delete val="1"/>
              <c:extLst>
                <c:ext xmlns:c15="http://schemas.microsoft.com/office/drawing/2012/chart" uri="{CE6537A1-D6FC-4f65-9D91-7224C49458BB}"/>
                <c:ext xmlns:c16="http://schemas.microsoft.com/office/drawing/2014/chart" uri="{C3380CC4-5D6E-409C-BE32-E72D297353CC}">
                  <c16:uniqueId val="{00000008-E003-0C49-80E3-A35C4D952514}"/>
                </c:ext>
              </c:extLst>
            </c:dLbl>
            <c:dLbl>
              <c:idx val="11"/>
              <c:layout>
                <c:manualLayout>
                  <c:x val="-1.1044049125029391E-16"/>
                  <c:y val="3.8071065989847719E-2"/>
                </c:manualLayout>
              </c:layout>
              <c:tx>
                <c:rich>
                  <a:bodyPr/>
                  <a:lstStyle/>
                  <a:p>
                    <a:r>
                      <a:rPr lang="en-US" altLang="ja-JP" dirty="0"/>
                      <a:t>25.7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03-0C49-80E3-A35C4D952514}"/>
                </c:ext>
              </c:extLst>
            </c:dLbl>
            <c:dLbl>
              <c:idx val="13"/>
              <c:delete val="1"/>
              <c:extLst>
                <c:ext xmlns:c15="http://schemas.microsoft.com/office/drawing/2012/chart" uri="{CE6537A1-D6FC-4f65-9D91-7224C49458BB}"/>
                <c:ext xmlns:c16="http://schemas.microsoft.com/office/drawing/2014/chart" uri="{C3380CC4-5D6E-409C-BE32-E72D297353CC}">
                  <c16:uniqueId val="{0000000A-E003-0C49-80E3-A35C4D95251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Sheet1!$B$2:$B$15</c:f>
              <c:numCache>
                <c:formatCode>General</c:formatCode>
                <c:ptCount val="14"/>
                <c:pt idx="0">
                  <c:v>21.7</c:v>
                </c:pt>
                <c:pt idx="3">
                  <c:v>15.3</c:v>
                </c:pt>
                <c:pt idx="5">
                  <c:v>12.9</c:v>
                </c:pt>
                <c:pt idx="7">
                  <c:v>15.1</c:v>
                </c:pt>
                <c:pt idx="9">
                  <c:v>20.6</c:v>
                </c:pt>
                <c:pt idx="11">
                  <c:v>25.5</c:v>
                </c:pt>
                <c:pt idx="13">
                  <c:v>25.7</c:v>
                </c:pt>
              </c:numCache>
            </c:numRef>
          </c:val>
          <c:smooth val="0"/>
          <c:extLst>
            <c:ext xmlns:c16="http://schemas.microsoft.com/office/drawing/2014/chart" uri="{C3380CC4-5D6E-409C-BE32-E72D297353CC}">
              <c16:uniqueId val="{00000000-E003-0C49-80E3-A35C4D952514}"/>
            </c:ext>
          </c:extLst>
        </c:ser>
        <c:dLbls>
          <c:showLegendKey val="0"/>
          <c:showVal val="0"/>
          <c:showCatName val="0"/>
          <c:showSerName val="0"/>
          <c:showPercent val="0"/>
          <c:showBubbleSize val="0"/>
        </c:dLbls>
        <c:marker val="1"/>
        <c:smooth val="0"/>
        <c:axId val="345950623"/>
        <c:axId val="315111551"/>
      </c:lineChart>
      <c:lineChart>
        <c:grouping val="standard"/>
        <c:varyColors val="0"/>
        <c:ser>
          <c:idx val="2"/>
          <c:order val="1"/>
          <c:tx>
            <c:strRef>
              <c:f>Sheet1!$C$1</c:f>
              <c:strCache>
                <c:ptCount val="1"/>
                <c:pt idx="0">
                  <c:v>BT</c:v>
                </c:pt>
              </c:strCache>
            </c:strRef>
          </c:tx>
          <c:spPr>
            <a:ln w="28575" cap="rnd">
              <a:solidFill>
                <a:schemeClr val="tx2"/>
              </a:solidFill>
              <a:prstDash val="sysDot"/>
              <a:round/>
            </a:ln>
            <a:effectLst/>
          </c:spPr>
          <c:marker>
            <c:symbol val="circle"/>
            <c:size val="5"/>
            <c:spPr>
              <a:noFill/>
              <a:ln w="9525">
                <a:noFill/>
              </a:ln>
              <a:effectLst/>
            </c:spPr>
          </c:marker>
          <c:dLbls>
            <c:dLbl>
              <c:idx val="0"/>
              <c:layout>
                <c:manualLayout>
                  <c:x val="-7.5301204819277108E-3"/>
                  <c:y val="-5.3299492385786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003-0C49-80E3-A35C4D952514}"/>
                </c:ext>
              </c:extLst>
            </c:dLbl>
            <c:dLbl>
              <c:idx val="3"/>
              <c:delete val="1"/>
              <c:extLst>
                <c:ext xmlns:c15="http://schemas.microsoft.com/office/drawing/2012/chart" uri="{CE6537A1-D6FC-4f65-9D91-7224C49458BB}"/>
                <c:ext xmlns:c16="http://schemas.microsoft.com/office/drawing/2014/chart" uri="{C3380CC4-5D6E-409C-BE32-E72D297353CC}">
                  <c16:uniqueId val="{00000002-E003-0C49-80E3-A35C4D952514}"/>
                </c:ext>
              </c:extLst>
            </c:dLbl>
            <c:dLbl>
              <c:idx val="5"/>
              <c:delete val="1"/>
              <c:extLst>
                <c:ext xmlns:c15="http://schemas.microsoft.com/office/drawing/2012/chart" uri="{CE6537A1-D6FC-4f65-9D91-7224C49458BB}"/>
                <c:ext xmlns:c16="http://schemas.microsoft.com/office/drawing/2014/chart" uri="{C3380CC4-5D6E-409C-BE32-E72D297353CC}">
                  <c16:uniqueId val="{00000003-E003-0C49-80E3-A35C4D952514}"/>
                </c:ext>
              </c:extLst>
            </c:dLbl>
            <c:dLbl>
              <c:idx val="7"/>
              <c:delete val="1"/>
              <c:extLst>
                <c:ext xmlns:c15="http://schemas.microsoft.com/office/drawing/2012/chart" uri="{CE6537A1-D6FC-4f65-9D91-7224C49458BB}"/>
                <c:ext xmlns:c16="http://schemas.microsoft.com/office/drawing/2014/chart" uri="{C3380CC4-5D6E-409C-BE32-E72D297353CC}">
                  <c16:uniqueId val="{00000004-E003-0C49-80E3-A35C4D952514}"/>
                </c:ext>
              </c:extLst>
            </c:dLbl>
            <c:dLbl>
              <c:idx val="9"/>
              <c:delete val="1"/>
              <c:extLst>
                <c:ext xmlns:c15="http://schemas.microsoft.com/office/drawing/2012/chart" uri="{CE6537A1-D6FC-4f65-9D91-7224C49458BB}"/>
                <c:ext xmlns:c16="http://schemas.microsoft.com/office/drawing/2014/chart" uri="{C3380CC4-5D6E-409C-BE32-E72D297353CC}">
                  <c16:uniqueId val="{00000005-E003-0C49-80E3-A35C4D952514}"/>
                </c:ext>
              </c:extLst>
            </c:dLbl>
            <c:dLbl>
              <c:idx val="11"/>
              <c:layout>
                <c:manualLayout>
                  <c:x val="-1.1044049125029391E-16"/>
                  <c:y val="-3.553299492385787E-2"/>
                </c:manualLayout>
              </c:layout>
              <c:tx>
                <c:rich>
                  <a:bodyPr/>
                  <a:lstStyle/>
                  <a:p>
                    <a:r>
                      <a:rPr lang="en-US" altLang="ja-JP" dirty="0"/>
                      <a:t>39.2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03-0C49-80E3-A35C4D952514}"/>
                </c:ext>
              </c:extLst>
            </c:dLbl>
            <c:dLbl>
              <c:idx val="13"/>
              <c:delete val="1"/>
              <c:extLst>
                <c:ext xmlns:c15="http://schemas.microsoft.com/office/drawing/2012/chart" uri="{CE6537A1-D6FC-4f65-9D91-7224C49458BB}"/>
                <c:ext xmlns:c16="http://schemas.microsoft.com/office/drawing/2014/chart" uri="{C3380CC4-5D6E-409C-BE32-E72D297353CC}">
                  <c16:uniqueId val="{00000009-E003-0C49-80E3-A35C4D95251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Sheet1!$A$1:$A$15</c:f>
              <c:strCache>
                <c:ptCount val="15"/>
                <c:pt idx="0">
                  <c:v>POD</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strCache>
            </c:strRef>
          </c:cat>
          <c:val>
            <c:numRef>
              <c:f>Sheet1!$C$2:$C$15</c:f>
              <c:numCache>
                <c:formatCode>General</c:formatCode>
                <c:ptCount val="14"/>
                <c:pt idx="0">
                  <c:v>36.1</c:v>
                </c:pt>
                <c:pt idx="3">
                  <c:v>36.200000000000003</c:v>
                </c:pt>
                <c:pt idx="5">
                  <c:v>36.1</c:v>
                </c:pt>
                <c:pt idx="7">
                  <c:v>37.9</c:v>
                </c:pt>
                <c:pt idx="9">
                  <c:v>38.4</c:v>
                </c:pt>
                <c:pt idx="11">
                  <c:v>39.5</c:v>
                </c:pt>
                <c:pt idx="13">
                  <c:v>39.200000000000003</c:v>
                </c:pt>
              </c:numCache>
            </c:numRef>
          </c:val>
          <c:smooth val="0"/>
          <c:extLst>
            <c:ext xmlns:c16="http://schemas.microsoft.com/office/drawing/2014/chart" uri="{C3380CC4-5D6E-409C-BE32-E72D297353CC}">
              <c16:uniqueId val="{00000001-E003-0C49-80E3-A35C4D952514}"/>
            </c:ext>
          </c:extLst>
        </c:ser>
        <c:dLbls>
          <c:showLegendKey val="0"/>
          <c:showVal val="0"/>
          <c:showCatName val="0"/>
          <c:showSerName val="0"/>
          <c:showPercent val="0"/>
          <c:showBubbleSize val="0"/>
        </c:dLbls>
        <c:marker val="1"/>
        <c:smooth val="0"/>
        <c:axId val="348425551"/>
        <c:axId val="348416879"/>
      </c:lineChart>
      <c:catAx>
        <c:axId val="345950623"/>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altLang="ja-JP" sz="1400" b="1" dirty="0"/>
                  <a:t>POD</a:t>
                </a:r>
                <a:endParaRPr lang="ja-JP" altLang="en-US" sz="1400" b="1"/>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crossAx val="315111551"/>
        <c:crosses val="autoZero"/>
        <c:auto val="1"/>
        <c:lblAlgn val="ctr"/>
        <c:lblOffset val="900"/>
        <c:noMultiLvlLbl val="0"/>
      </c:catAx>
      <c:valAx>
        <c:axId val="315111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ja-JP" sz="1400" b="1" i="0" baseline="0" dirty="0">
                    <a:effectLst/>
                  </a:rPr>
                  <a:t>WBC [10</a:t>
                </a:r>
                <a:r>
                  <a:rPr lang="en-US" altLang="ja-JP" sz="1400" b="1" i="0" baseline="30000" dirty="0">
                    <a:effectLst/>
                  </a:rPr>
                  <a:t>3</a:t>
                </a:r>
                <a:r>
                  <a:rPr lang="en-US" altLang="ja-JP" sz="1400" b="1" i="0" baseline="0" dirty="0">
                    <a:effectLst/>
                  </a:rPr>
                  <a:t>/</a:t>
                </a:r>
                <a:r>
                  <a:rPr lang="en-US" altLang="ja-JP" sz="1400" b="1" i="0" baseline="0" dirty="0" err="1">
                    <a:effectLst/>
                  </a:rPr>
                  <a:t>μL</a:t>
                </a:r>
                <a:r>
                  <a:rPr lang="en-US" altLang="ja-JP" sz="1400" b="1" i="0" baseline="0" dirty="0">
                    <a:effectLst/>
                  </a:rPr>
                  <a:t>]</a:t>
                </a:r>
                <a:endParaRPr lang="ja-JP" altLang="ja-JP" sz="1400">
                  <a:effectLst/>
                </a:endParaRPr>
              </a:p>
            </c:rich>
          </c:tx>
          <c:layout>
            <c:manualLayout>
              <c:xMode val="edge"/>
              <c:yMode val="edge"/>
              <c:x val="1.3436581018019143E-2"/>
              <c:y val="0.2866009707846476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crossAx val="345950623"/>
        <c:crosses val="autoZero"/>
        <c:crossBetween val="between"/>
      </c:valAx>
      <c:valAx>
        <c:axId val="348416879"/>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ja-JP" sz="1400" b="1" i="0" baseline="0" dirty="0">
                    <a:effectLst/>
                  </a:rPr>
                  <a:t>BT [</a:t>
                </a:r>
                <a:r>
                  <a:rPr lang="ja-JP" altLang="ja-JP" sz="1400" b="1" i="0" baseline="0">
                    <a:effectLst/>
                  </a:rPr>
                  <a:t>℃</a:t>
                </a:r>
                <a:r>
                  <a:rPr lang="en-US" altLang="ja-JP" sz="1400" b="1" i="0" baseline="0" dirty="0">
                    <a:effectLst/>
                  </a:rPr>
                  <a:t>]</a:t>
                </a:r>
                <a:endParaRPr lang="ja-JP" altLang="ja-JP" sz="1400">
                  <a:effectLst/>
                </a:endParaRPr>
              </a:p>
            </c:rich>
          </c:tx>
          <c:layout>
            <c:manualLayout>
              <c:xMode val="edge"/>
              <c:yMode val="edge"/>
              <c:x val="0.93563634712113808"/>
              <c:y val="0.35524966117390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crossAx val="348425551"/>
        <c:crosses val="max"/>
        <c:crossBetween val="between"/>
      </c:valAx>
      <c:catAx>
        <c:axId val="348425551"/>
        <c:scaling>
          <c:orientation val="minMax"/>
        </c:scaling>
        <c:delete val="1"/>
        <c:axPos val="b"/>
        <c:numFmt formatCode="General" sourceLinked="1"/>
        <c:majorTickMark val="none"/>
        <c:minorTickMark val="none"/>
        <c:tickLblPos val="nextTo"/>
        <c:crossAx val="348416879"/>
        <c:crosses val="autoZero"/>
        <c:auto val="1"/>
        <c:lblAlgn val="ctr"/>
        <c:lblOffset val="100"/>
        <c:noMultiLvlLbl val="0"/>
      </c:catAx>
      <c:spPr>
        <a:noFill/>
        <a:ln>
          <a:noFill/>
        </a:ln>
        <a:effectLst/>
      </c:spPr>
    </c:plotArea>
    <c:legend>
      <c:legendPos val="r"/>
      <c:layout>
        <c:manualLayout>
          <c:xMode val="edge"/>
          <c:yMode val="edge"/>
          <c:x val="0.17902589505846372"/>
          <c:y val="3.1683020578875801E-2"/>
          <c:w val="0.20167434686842148"/>
          <c:h val="0.1081286493001269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legend>
    <c:plotVisOnly val="0"/>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58730158730161E-2"/>
          <c:y val="3.443703476807139E-2"/>
          <c:w val="0.83957709750566889"/>
          <c:h val="0.29572254185934083"/>
        </c:manualLayout>
      </c:layout>
      <c:lineChart>
        <c:grouping val="standard"/>
        <c:varyColors val="0"/>
        <c:ser>
          <c:idx val="1"/>
          <c:order val="1"/>
          <c:tx>
            <c:strRef>
              <c:f>Sheet1!$D$24</c:f>
              <c:strCache>
                <c:ptCount val="1"/>
                <c:pt idx="0">
                  <c:v>WBC</c:v>
                </c:pt>
              </c:strCache>
            </c:strRef>
          </c:tx>
          <c:spPr>
            <a:ln w="28575" cap="rnd">
              <a:solidFill>
                <a:schemeClr val="tx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4-D2D8-A84E-BF56-216154CAE9E9}"/>
                </c:ext>
              </c:extLst>
            </c:dLbl>
            <c:dLbl>
              <c:idx val="1"/>
              <c:delete val="1"/>
              <c:extLst>
                <c:ext xmlns:c15="http://schemas.microsoft.com/office/drawing/2012/chart" uri="{CE6537A1-D6FC-4f65-9D91-7224C49458BB}"/>
                <c:ext xmlns:c16="http://schemas.microsoft.com/office/drawing/2014/chart" uri="{C3380CC4-5D6E-409C-BE32-E72D297353CC}">
                  <c16:uniqueId val="{00000005-D2D8-A84E-BF56-216154CAE9E9}"/>
                </c:ext>
              </c:extLst>
            </c:dLbl>
            <c:dLbl>
              <c:idx val="2"/>
              <c:layout>
                <c:manualLayout>
                  <c:x val="-1.151927437641726E-2"/>
                  <c:y val="6.5583262906553197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D8-A84E-BF56-216154CAE9E9}"/>
                </c:ext>
              </c:extLst>
            </c:dLbl>
            <c:dLbl>
              <c:idx val="3"/>
              <c:delete val="1"/>
              <c:extLst>
                <c:ext xmlns:c15="http://schemas.microsoft.com/office/drawing/2012/chart" uri="{CE6537A1-D6FC-4f65-9D91-7224C49458BB}"/>
                <c:ext xmlns:c16="http://schemas.microsoft.com/office/drawing/2014/chart" uri="{C3380CC4-5D6E-409C-BE32-E72D297353CC}">
                  <c16:uniqueId val="{00000006-D2D8-A84E-BF56-216154CAE9E9}"/>
                </c:ext>
              </c:extLst>
            </c:dLbl>
            <c:dLbl>
              <c:idx val="4"/>
              <c:delete val="1"/>
              <c:extLst>
                <c:ext xmlns:c15="http://schemas.microsoft.com/office/drawing/2012/chart" uri="{CE6537A1-D6FC-4f65-9D91-7224C49458BB}"/>
                <c:ext xmlns:c16="http://schemas.microsoft.com/office/drawing/2014/chart" uri="{C3380CC4-5D6E-409C-BE32-E72D297353CC}">
                  <c16:uniqueId val="{00000007-D2D8-A84E-BF56-216154CAE9E9}"/>
                </c:ext>
              </c:extLst>
            </c:dLbl>
            <c:dLbl>
              <c:idx val="5"/>
              <c:delete val="1"/>
              <c:extLst>
                <c:ext xmlns:c15="http://schemas.microsoft.com/office/drawing/2012/chart" uri="{CE6537A1-D6FC-4f65-9D91-7224C49458BB}"/>
                <c:ext xmlns:c16="http://schemas.microsoft.com/office/drawing/2014/chart" uri="{C3380CC4-5D6E-409C-BE32-E72D297353CC}">
                  <c16:uniqueId val="{00000008-D2D8-A84E-BF56-216154CAE9E9}"/>
                </c:ext>
              </c:extLst>
            </c:dLbl>
            <c:dLbl>
              <c:idx val="6"/>
              <c:delete val="1"/>
              <c:extLst>
                <c:ext xmlns:c15="http://schemas.microsoft.com/office/drawing/2012/chart" uri="{CE6537A1-D6FC-4f65-9D91-7224C49458BB}"/>
                <c:ext xmlns:c16="http://schemas.microsoft.com/office/drawing/2014/chart" uri="{C3380CC4-5D6E-409C-BE32-E72D297353CC}">
                  <c16:uniqueId val="{00000009-D2D8-A84E-BF56-216154CAE9E9}"/>
                </c:ext>
              </c:extLst>
            </c:dLbl>
            <c:dLbl>
              <c:idx val="7"/>
              <c:delete val="1"/>
              <c:extLst>
                <c:ext xmlns:c15="http://schemas.microsoft.com/office/drawing/2012/chart" uri="{CE6537A1-D6FC-4f65-9D91-7224C49458BB}"/>
                <c:ext xmlns:c16="http://schemas.microsoft.com/office/drawing/2014/chart" uri="{C3380CC4-5D6E-409C-BE32-E72D297353CC}">
                  <c16:uniqueId val="{0000000A-D2D8-A84E-BF56-216154CAE9E9}"/>
                </c:ext>
              </c:extLst>
            </c:dLbl>
            <c:dLbl>
              <c:idx val="8"/>
              <c:delete val="1"/>
              <c:extLst>
                <c:ext xmlns:c15="http://schemas.microsoft.com/office/drawing/2012/chart" uri="{CE6537A1-D6FC-4f65-9D91-7224C49458BB}"/>
                <c:ext xmlns:c16="http://schemas.microsoft.com/office/drawing/2014/chart" uri="{C3380CC4-5D6E-409C-BE32-E72D297353CC}">
                  <c16:uniqueId val="{0000000B-D2D8-A84E-BF56-216154CAE9E9}"/>
                </c:ext>
              </c:extLst>
            </c:dLbl>
            <c:dLbl>
              <c:idx val="9"/>
              <c:delete val="1"/>
              <c:extLst>
                <c:ext xmlns:c15="http://schemas.microsoft.com/office/drawing/2012/chart" uri="{CE6537A1-D6FC-4f65-9D91-7224C49458BB}"/>
                <c:ext xmlns:c16="http://schemas.microsoft.com/office/drawing/2014/chart" uri="{C3380CC4-5D6E-409C-BE32-E72D297353CC}">
                  <c16:uniqueId val="{0000000C-D2D8-A84E-BF56-216154CAE9E9}"/>
                </c:ext>
              </c:extLst>
            </c:dLbl>
            <c:dLbl>
              <c:idx val="10"/>
              <c:layout>
                <c:manualLayout>
                  <c:x val="1.4399092970521542E-3"/>
                  <c:y val="-3.4703303354282997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2D8-A84E-BF56-216154CAE9E9}"/>
                </c:ext>
              </c:extLst>
            </c:dLbl>
            <c:dLbl>
              <c:idx val="11"/>
              <c:delete val="1"/>
              <c:extLst>
                <c:ext xmlns:c15="http://schemas.microsoft.com/office/drawing/2012/chart" uri="{CE6537A1-D6FC-4f65-9D91-7224C49458BB}"/>
                <c:ext xmlns:c16="http://schemas.microsoft.com/office/drawing/2014/chart" uri="{C3380CC4-5D6E-409C-BE32-E72D297353CC}">
                  <c16:uniqueId val="{0000000E-D2D8-A84E-BF56-216154CAE9E9}"/>
                </c:ext>
              </c:extLst>
            </c:dLbl>
            <c:dLbl>
              <c:idx val="12"/>
              <c:delete val="1"/>
              <c:extLst>
                <c:ext xmlns:c15="http://schemas.microsoft.com/office/drawing/2012/chart" uri="{CE6537A1-D6FC-4f65-9D91-7224C49458BB}"/>
                <c:ext xmlns:c16="http://schemas.microsoft.com/office/drawing/2014/chart" uri="{C3380CC4-5D6E-409C-BE32-E72D297353CC}">
                  <c16:uniqueId val="{00000010-D2D8-A84E-BF56-216154CAE9E9}"/>
                </c:ext>
              </c:extLst>
            </c:dLbl>
            <c:dLbl>
              <c:idx val="13"/>
              <c:delete val="1"/>
              <c:extLst>
                <c:ext xmlns:c15="http://schemas.microsoft.com/office/drawing/2012/chart" uri="{CE6537A1-D6FC-4f65-9D91-7224C49458BB}"/>
                <c:ext xmlns:c16="http://schemas.microsoft.com/office/drawing/2014/chart" uri="{C3380CC4-5D6E-409C-BE32-E72D297353CC}">
                  <c16:uniqueId val="{0000000F-D2D8-A84E-BF56-216154CAE9E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Sheet1!$B$25:$B$38</c:f>
              <c:numCache>
                <c:formatCode>General</c:formatCode>
                <c:ptCount val="14"/>
                <c:pt idx="0">
                  <c:v>1</c:v>
                </c:pt>
                <c:pt idx="1">
                  <c:v>8</c:v>
                </c:pt>
                <c:pt idx="2">
                  <c:v>15</c:v>
                </c:pt>
                <c:pt idx="3">
                  <c:v>22</c:v>
                </c:pt>
                <c:pt idx="4">
                  <c:v>29</c:v>
                </c:pt>
                <c:pt idx="5">
                  <c:v>36</c:v>
                </c:pt>
                <c:pt idx="6">
                  <c:v>43</c:v>
                </c:pt>
                <c:pt idx="7">
                  <c:v>50</c:v>
                </c:pt>
                <c:pt idx="8">
                  <c:v>57</c:v>
                </c:pt>
                <c:pt idx="9">
                  <c:v>64</c:v>
                </c:pt>
                <c:pt idx="10">
                  <c:v>71</c:v>
                </c:pt>
                <c:pt idx="11">
                  <c:v>78</c:v>
                </c:pt>
                <c:pt idx="12">
                  <c:v>85</c:v>
                </c:pt>
                <c:pt idx="13">
                  <c:v>92</c:v>
                </c:pt>
              </c:numCache>
            </c:numRef>
          </c:cat>
          <c:val>
            <c:numRef>
              <c:f>Sheet1!$D$25:$D$38</c:f>
              <c:numCache>
                <c:formatCode>General</c:formatCode>
                <c:ptCount val="14"/>
                <c:pt idx="0">
                  <c:v>21.7</c:v>
                </c:pt>
                <c:pt idx="1">
                  <c:v>15.1</c:v>
                </c:pt>
                <c:pt idx="2">
                  <c:v>25.7</c:v>
                </c:pt>
                <c:pt idx="3">
                  <c:v>14.5</c:v>
                </c:pt>
                <c:pt idx="4">
                  <c:v>12.9</c:v>
                </c:pt>
                <c:pt idx="5" formatCode="0.0">
                  <c:v>8</c:v>
                </c:pt>
                <c:pt idx="6">
                  <c:v>9.3000000000000007</c:v>
                </c:pt>
                <c:pt idx="7">
                  <c:v>7.4</c:v>
                </c:pt>
                <c:pt idx="8">
                  <c:v>5.0999999999999996</c:v>
                </c:pt>
                <c:pt idx="9">
                  <c:v>5.2</c:v>
                </c:pt>
                <c:pt idx="10">
                  <c:v>6.9</c:v>
                </c:pt>
                <c:pt idx="11">
                  <c:v>4.5999999999999996</c:v>
                </c:pt>
                <c:pt idx="12">
                  <c:v>3.7</c:v>
                </c:pt>
                <c:pt idx="13">
                  <c:v>3.2</c:v>
                </c:pt>
              </c:numCache>
            </c:numRef>
          </c:val>
          <c:smooth val="0"/>
          <c:extLst>
            <c:ext xmlns:c16="http://schemas.microsoft.com/office/drawing/2014/chart" uri="{C3380CC4-5D6E-409C-BE32-E72D297353CC}">
              <c16:uniqueId val="{00000000-D2D8-A84E-BF56-216154CAE9E9}"/>
            </c:ext>
          </c:extLst>
        </c:ser>
        <c:dLbls>
          <c:showLegendKey val="0"/>
          <c:showVal val="0"/>
          <c:showCatName val="0"/>
          <c:showSerName val="0"/>
          <c:showPercent val="0"/>
          <c:showBubbleSize val="0"/>
        </c:dLbls>
        <c:marker val="1"/>
        <c:smooth val="0"/>
        <c:axId val="314617439"/>
        <c:axId val="345675247"/>
      </c:lineChart>
      <c:lineChart>
        <c:grouping val="standard"/>
        <c:varyColors val="0"/>
        <c:ser>
          <c:idx val="0"/>
          <c:order val="0"/>
          <c:tx>
            <c:strRef>
              <c:f>Sheet1!$C$24</c:f>
              <c:strCache>
                <c:ptCount val="1"/>
                <c:pt idx="0">
                  <c:v>BT</c:v>
                </c:pt>
              </c:strCache>
            </c:strRef>
          </c:tx>
          <c:spPr>
            <a:ln w="28575" cap="rnd">
              <a:solidFill>
                <a:schemeClr val="tx2"/>
              </a:solidFill>
              <a:prstDash val="sysDot"/>
              <a:round/>
            </a:ln>
            <a:effectLst/>
          </c:spPr>
          <c:marker>
            <c:symbol val="none"/>
          </c:marker>
          <c:dLbls>
            <c:dLbl>
              <c:idx val="2"/>
              <c:layout>
                <c:manualLayout>
                  <c:x val="2.8798185941043084E-3"/>
                  <c:y val="-2.1549303051663117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D8-A84E-BF56-216154CAE9E9}"/>
                </c:ext>
              </c:extLst>
            </c:dLbl>
            <c:dLbl>
              <c:idx val="10"/>
              <c:layout>
                <c:manualLayout>
                  <c:x val="-5.7596371882086168E-3"/>
                  <c:y val="-4.3570988349134768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2D8-A84E-BF56-216154CAE9E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Sheet1!$B$25:$B$38</c:f>
              <c:numCache>
                <c:formatCode>General</c:formatCode>
                <c:ptCount val="14"/>
                <c:pt idx="0">
                  <c:v>1</c:v>
                </c:pt>
                <c:pt idx="1">
                  <c:v>8</c:v>
                </c:pt>
                <c:pt idx="2">
                  <c:v>15</c:v>
                </c:pt>
                <c:pt idx="3">
                  <c:v>22</c:v>
                </c:pt>
                <c:pt idx="4">
                  <c:v>29</c:v>
                </c:pt>
                <c:pt idx="5">
                  <c:v>36</c:v>
                </c:pt>
                <c:pt idx="6">
                  <c:v>43</c:v>
                </c:pt>
                <c:pt idx="7">
                  <c:v>50</c:v>
                </c:pt>
                <c:pt idx="8">
                  <c:v>57</c:v>
                </c:pt>
                <c:pt idx="9">
                  <c:v>64</c:v>
                </c:pt>
                <c:pt idx="10">
                  <c:v>71</c:v>
                </c:pt>
                <c:pt idx="11">
                  <c:v>78</c:v>
                </c:pt>
                <c:pt idx="12">
                  <c:v>85</c:v>
                </c:pt>
                <c:pt idx="13">
                  <c:v>92</c:v>
                </c:pt>
              </c:numCache>
            </c:numRef>
          </c:cat>
          <c:val>
            <c:numRef>
              <c:f>Sheet1!$C$25:$C$38</c:f>
              <c:numCache>
                <c:formatCode>General</c:formatCode>
                <c:ptCount val="14"/>
                <c:pt idx="0">
                  <c:v>36.1</c:v>
                </c:pt>
                <c:pt idx="1">
                  <c:v>37.9</c:v>
                </c:pt>
                <c:pt idx="2">
                  <c:v>39.200000000000003</c:v>
                </c:pt>
                <c:pt idx="3">
                  <c:v>38.200000000000003</c:v>
                </c:pt>
                <c:pt idx="4">
                  <c:v>38.6</c:v>
                </c:pt>
                <c:pt idx="5">
                  <c:v>38.6</c:v>
                </c:pt>
                <c:pt idx="6">
                  <c:v>37.700000000000003</c:v>
                </c:pt>
                <c:pt idx="7">
                  <c:v>37.200000000000003</c:v>
                </c:pt>
                <c:pt idx="8" formatCode="0.0">
                  <c:v>38</c:v>
                </c:pt>
                <c:pt idx="9">
                  <c:v>39.1</c:v>
                </c:pt>
                <c:pt idx="10">
                  <c:v>37.200000000000003</c:v>
                </c:pt>
                <c:pt idx="11">
                  <c:v>37.4</c:v>
                </c:pt>
                <c:pt idx="12">
                  <c:v>38.200000000000003</c:v>
                </c:pt>
                <c:pt idx="13">
                  <c:v>37.799999999999997</c:v>
                </c:pt>
              </c:numCache>
            </c:numRef>
          </c:val>
          <c:smooth val="0"/>
          <c:extLst>
            <c:ext xmlns:c16="http://schemas.microsoft.com/office/drawing/2014/chart" uri="{C3380CC4-5D6E-409C-BE32-E72D297353CC}">
              <c16:uniqueId val="{00000001-D2D8-A84E-BF56-216154CAE9E9}"/>
            </c:ext>
          </c:extLst>
        </c:ser>
        <c:dLbls>
          <c:showLegendKey val="0"/>
          <c:showVal val="0"/>
          <c:showCatName val="0"/>
          <c:showSerName val="0"/>
          <c:showPercent val="0"/>
          <c:showBubbleSize val="0"/>
        </c:dLbls>
        <c:marker val="1"/>
        <c:smooth val="0"/>
        <c:axId val="317566671"/>
        <c:axId val="317493023"/>
      </c:lineChart>
      <c:catAx>
        <c:axId val="314617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345675247"/>
        <c:crosses val="autoZero"/>
        <c:auto val="1"/>
        <c:lblAlgn val="ctr"/>
        <c:lblOffset val="1000"/>
        <c:noMultiLvlLbl val="0"/>
      </c:catAx>
      <c:valAx>
        <c:axId val="345675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altLang="ja-JP" sz="1400" b="1" i="0" baseline="0" dirty="0">
                    <a:effectLst/>
                  </a:rPr>
                  <a:t>WBC [10</a:t>
                </a:r>
                <a:r>
                  <a:rPr lang="en-US" altLang="ja-JP" sz="1400" b="1" i="0" baseline="30000" dirty="0">
                    <a:effectLst/>
                  </a:rPr>
                  <a:t>3</a:t>
                </a:r>
                <a:r>
                  <a:rPr lang="en-US" altLang="ja-JP" sz="1400" b="1" i="0" baseline="0" dirty="0">
                    <a:effectLst/>
                  </a:rPr>
                  <a:t>/</a:t>
                </a:r>
                <a:r>
                  <a:rPr lang="en-US" altLang="ja-JP" sz="1400" b="1" i="0" baseline="0" dirty="0" err="1">
                    <a:effectLst/>
                  </a:rPr>
                  <a:t>μL</a:t>
                </a:r>
                <a:r>
                  <a:rPr lang="en-US" altLang="ja-JP" sz="1400" b="1" i="0" baseline="0" dirty="0">
                    <a:effectLst/>
                  </a:rPr>
                  <a:t>]</a:t>
                </a:r>
                <a:endParaRPr lang="ja-JP" altLang="ja-JP" sz="1400">
                  <a:effectLst/>
                </a:endParaRPr>
              </a:p>
            </c:rich>
          </c:tx>
          <c:layout>
            <c:manualLayout>
              <c:xMode val="edge"/>
              <c:yMode val="edge"/>
              <c:x val="8.6394557823129253E-3"/>
              <c:y val="0.24480382725088978"/>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314617439"/>
        <c:crosses val="autoZero"/>
        <c:crossBetween val="between"/>
      </c:valAx>
      <c:valAx>
        <c:axId val="317493023"/>
        <c:scaling>
          <c:orientation val="minMax"/>
          <c:max val="40"/>
          <c:min val="34"/>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tLang="ja-JP" sz="1400" b="1" i="0" baseline="0" dirty="0">
                    <a:effectLst/>
                  </a:rPr>
                  <a:t>BT [</a:t>
                </a:r>
                <a:r>
                  <a:rPr lang="ja-JP" altLang="ja-JP" sz="1400" b="1" i="0" baseline="0">
                    <a:effectLst/>
                  </a:rPr>
                  <a:t>℃</a:t>
                </a:r>
                <a:r>
                  <a:rPr lang="en-US" altLang="ja-JP" sz="1400" b="1" i="0" baseline="0" dirty="0">
                    <a:effectLst/>
                  </a:rPr>
                  <a:t>]</a:t>
                </a:r>
                <a:endParaRPr lang="ja-JP" altLang="ja-JP" sz="1400">
                  <a:effectLst/>
                </a:endParaRPr>
              </a:p>
            </c:rich>
          </c:tx>
          <c:layout>
            <c:manualLayout>
              <c:xMode val="edge"/>
              <c:yMode val="edge"/>
              <c:x val="0.96772437641723352"/>
              <c:y val="0.3300613071384885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317566671"/>
        <c:crosses val="max"/>
        <c:crossBetween val="between"/>
        <c:majorUnit val="1"/>
      </c:valAx>
      <c:catAx>
        <c:axId val="317566671"/>
        <c:scaling>
          <c:orientation val="minMax"/>
        </c:scaling>
        <c:delete val="1"/>
        <c:axPos val="b"/>
        <c:numFmt formatCode="General" sourceLinked="1"/>
        <c:majorTickMark val="out"/>
        <c:minorTickMark val="none"/>
        <c:tickLblPos val="nextTo"/>
        <c:crossAx val="317493023"/>
        <c:crosses val="autoZero"/>
        <c:auto val="1"/>
        <c:lblAlgn val="ctr"/>
        <c:lblOffset val="100"/>
        <c:noMultiLvlLbl val="0"/>
      </c:catAx>
      <c:spPr>
        <a:noFill/>
        <a:ln>
          <a:noFill/>
        </a:ln>
        <a:effectLst/>
      </c:spPr>
    </c:plotArea>
    <c:legend>
      <c:legendPos val="r"/>
      <c:layout>
        <c:manualLayout>
          <c:xMode val="edge"/>
          <c:yMode val="edge"/>
          <c:x val="9.6168820861678064E-2"/>
          <c:y val="0"/>
          <c:w val="8.6322675736961452E-2"/>
          <c:h val="6.93132374052929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6F85FB-E06C-3243-9961-B75290934CE3}" type="datetimeFigureOut">
              <a:rPr kumimoji="1" lang="ja-JP" altLang="en-US" smtClean="0"/>
              <a:t>2018/7/26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E36D7-B50D-A448-8206-54122DD4C86B}" type="slidenum">
              <a:rPr kumimoji="1" lang="ja-JP" altLang="en-US" smtClean="0"/>
              <a:t>‹#›</a:t>
            </a:fld>
            <a:endParaRPr kumimoji="1" lang="ja-JP" altLang="en-US"/>
          </a:p>
        </p:txBody>
      </p:sp>
    </p:spTree>
    <p:extLst>
      <p:ext uri="{BB962C8B-B14F-4D97-AF65-F5344CB8AC3E}">
        <p14:creationId xmlns:p14="http://schemas.microsoft.com/office/powerpoint/2010/main" val="3812521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6F4623-3F76-0942-A057-9A9A8EB28956}" type="datetimeFigureOut">
              <a:rPr kumimoji="1" lang="ja-JP" altLang="en-US" smtClean="0"/>
              <a:t>2018/7/26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FF92A-9FBD-EF4B-AFFB-6077C53F2D04}" type="slidenum">
              <a:rPr kumimoji="1" lang="ja-JP" altLang="en-US" smtClean="0"/>
              <a:t>‹#›</a:t>
            </a:fld>
            <a:endParaRPr kumimoji="1" lang="ja-JP" altLang="en-US"/>
          </a:p>
        </p:txBody>
      </p:sp>
    </p:spTree>
    <p:extLst>
      <p:ext uri="{BB962C8B-B14F-4D97-AF65-F5344CB8AC3E}">
        <p14:creationId xmlns:p14="http://schemas.microsoft.com/office/powerpoint/2010/main" val="3934851742"/>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Title: a case report</a:t>
            </a:r>
            <a:endParaRPr kumimoji="1" lang="ja-JP" altLang="en-US" dirty="0"/>
          </a:p>
        </p:txBody>
      </p:sp>
      <p:sp>
        <p:nvSpPr>
          <p:cNvPr id="4" name="スライド番号プレースホルダー 3"/>
          <p:cNvSpPr>
            <a:spLocks noGrp="1"/>
          </p:cNvSpPr>
          <p:nvPr>
            <p:ph type="sldNum" sz="quarter" idx="10"/>
          </p:nvPr>
        </p:nvSpPr>
        <p:spPr/>
        <p:txBody>
          <a:bodyPr/>
          <a:lstStyle/>
          <a:p>
            <a:fld id="{059FF92A-9FBD-EF4B-AFFB-6077C53F2D04}" type="slidenum">
              <a:rPr kumimoji="1" lang="ja-JP" altLang="en-US" smtClean="0"/>
              <a:t>1</a:t>
            </a:fld>
            <a:endParaRPr kumimoji="1" lang="ja-JP" altLang="en-US"/>
          </a:p>
        </p:txBody>
      </p:sp>
    </p:spTree>
    <p:extLst>
      <p:ext uri="{BB962C8B-B14F-4D97-AF65-F5344CB8AC3E}">
        <p14:creationId xmlns:p14="http://schemas.microsoft.com/office/powerpoint/2010/main" val="389525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n-lt"/>
                <a:ea typeface="+mn-ea"/>
                <a:cs typeface="+mn-cs"/>
              </a:rPr>
              <a:t>左腎動脈断裂、短腸症候群、外傷性肝損傷、脊髄損傷、穿孔性腹膜炎</a:t>
            </a:r>
            <a:endParaRPr kumimoji="1" lang="ja-JP" altLang="en-US" dirty="0"/>
          </a:p>
        </p:txBody>
      </p:sp>
      <p:sp>
        <p:nvSpPr>
          <p:cNvPr id="4" name="スライド番号プレースホルダー 3"/>
          <p:cNvSpPr>
            <a:spLocks noGrp="1"/>
          </p:cNvSpPr>
          <p:nvPr>
            <p:ph type="sldNum" sz="quarter" idx="10"/>
          </p:nvPr>
        </p:nvSpPr>
        <p:spPr/>
        <p:txBody>
          <a:bodyPr/>
          <a:lstStyle/>
          <a:p>
            <a:fld id="{752616B2-D79D-1243-9AED-384851FB2995}" type="slidenum">
              <a:rPr kumimoji="1" lang="ja-JP" altLang="en-US" smtClean="0"/>
              <a:t>11</a:t>
            </a:fld>
            <a:endParaRPr kumimoji="1" lang="ja-JP" altLang="en-US"/>
          </a:p>
        </p:txBody>
      </p:sp>
    </p:spTree>
    <p:extLst>
      <p:ext uri="{BB962C8B-B14F-4D97-AF65-F5344CB8AC3E}">
        <p14:creationId xmlns:p14="http://schemas.microsoft.com/office/powerpoint/2010/main" val="210547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n-lt"/>
                <a:ea typeface="+mn-ea"/>
                <a:cs typeface="+mn-cs"/>
              </a:rPr>
              <a:t>左腎動脈断裂、短腸症候群、外傷性肝損傷、脊髄損傷、穿孔性腹膜炎</a:t>
            </a:r>
            <a:endParaRPr kumimoji="1" lang="ja-JP" altLang="en-US" dirty="0"/>
          </a:p>
        </p:txBody>
      </p:sp>
      <p:sp>
        <p:nvSpPr>
          <p:cNvPr id="4" name="スライド番号プレースホルダー 3"/>
          <p:cNvSpPr>
            <a:spLocks noGrp="1"/>
          </p:cNvSpPr>
          <p:nvPr>
            <p:ph type="sldNum" sz="quarter" idx="10"/>
          </p:nvPr>
        </p:nvSpPr>
        <p:spPr/>
        <p:txBody>
          <a:bodyPr/>
          <a:lstStyle/>
          <a:p>
            <a:fld id="{752616B2-D79D-1243-9AED-384851FB2995}" type="slidenum">
              <a:rPr kumimoji="1" lang="ja-JP" altLang="en-US" smtClean="0"/>
              <a:t>12</a:t>
            </a:fld>
            <a:endParaRPr kumimoji="1" lang="ja-JP" altLang="en-US"/>
          </a:p>
        </p:txBody>
      </p:sp>
    </p:spTree>
    <p:extLst>
      <p:ext uri="{BB962C8B-B14F-4D97-AF65-F5344CB8AC3E}">
        <p14:creationId xmlns:p14="http://schemas.microsoft.com/office/powerpoint/2010/main" val="3708729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Title: a case report</a:t>
            </a:r>
            <a:endParaRPr kumimoji="1" lang="ja-JP" altLang="en-US" dirty="0"/>
          </a:p>
        </p:txBody>
      </p:sp>
      <p:sp>
        <p:nvSpPr>
          <p:cNvPr id="4" name="スライド番号プレースホルダー 3"/>
          <p:cNvSpPr>
            <a:spLocks noGrp="1"/>
          </p:cNvSpPr>
          <p:nvPr>
            <p:ph type="sldNum" sz="quarter" idx="10"/>
          </p:nvPr>
        </p:nvSpPr>
        <p:spPr/>
        <p:txBody>
          <a:bodyPr/>
          <a:lstStyle/>
          <a:p>
            <a:fld id="{059FF92A-9FBD-EF4B-AFFB-6077C53F2D04}" type="slidenum">
              <a:rPr kumimoji="1" lang="ja-JP" altLang="en-US" smtClean="0"/>
              <a:t>13</a:t>
            </a:fld>
            <a:endParaRPr kumimoji="1" lang="ja-JP" altLang="en-US"/>
          </a:p>
        </p:txBody>
      </p:sp>
    </p:spTree>
    <p:extLst>
      <p:ext uri="{BB962C8B-B14F-4D97-AF65-F5344CB8AC3E}">
        <p14:creationId xmlns:p14="http://schemas.microsoft.com/office/powerpoint/2010/main" val="95229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n-lt"/>
                <a:ea typeface="+mn-ea"/>
                <a:cs typeface="+mn-cs"/>
              </a:rPr>
              <a:t>左腎動脈断裂、短腸症候群、外傷性肝損傷、脊髄損傷、穿孔性腹膜炎</a:t>
            </a:r>
            <a:endParaRPr kumimoji="1" lang="ja-JP" altLang="en-US" dirty="0"/>
          </a:p>
        </p:txBody>
      </p:sp>
      <p:sp>
        <p:nvSpPr>
          <p:cNvPr id="4" name="スライド番号プレースホルダー 3"/>
          <p:cNvSpPr>
            <a:spLocks noGrp="1"/>
          </p:cNvSpPr>
          <p:nvPr>
            <p:ph type="sldNum" sz="quarter" idx="10"/>
          </p:nvPr>
        </p:nvSpPr>
        <p:spPr/>
        <p:txBody>
          <a:bodyPr/>
          <a:lstStyle/>
          <a:p>
            <a:fld id="{752616B2-D79D-1243-9AED-384851FB2995}" type="slidenum">
              <a:rPr kumimoji="1" lang="ja-JP" altLang="en-US" smtClean="0"/>
              <a:t>3</a:t>
            </a:fld>
            <a:endParaRPr kumimoji="1" lang="ja-JP" altLang="en-US"/>
          </a:p>
        </p:txBody>
      </p:sp>
    </p:spTree>
    <p:extLst>
      <p:ext uri="{BB962C8B-B14F-4D97-AF65-F5344CB8AC3E}">
        <p14:creationId xmlns:p14="http://schemas.microsoft.com/office/powerpoint/2010/main" val="146273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2616B2-D79D-1243-9AED-384851FB2995}" type="slidenum">
              <a:rPr kumimoji="1" lang="ja-JP" altLang="en-US" smtClean="0"/>
              <a:t>4</a:t>
            </a:fld>
            <a:endParaRPr kumimoji="1" lang="ja-JP" altLang="en-US"/>
          </a:p>
        </p:txBody>
      </p:sp>
    </p:spTree>
    <p:extLst>
      <p:ext uri="{BB962C8B-B14F-4D97-AF65-F5344CB8AC3E}">
        <p14:creationId xmlns:p14="http://schemas.microsoft.com/office/powerpoint/2010/main" val="180403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2616B2-D79D-1243-9AED-384851FB2995}" type="slidenum">
              <a:rPr kumimoji="1" lang="ja-JP" altLang="en-US" smtClean="0"/>
              <a:t>5</a:t>
            </a:fld>
            <a:endParaRPr kumimoji="1" lang="ja-JP" altLang="en-US"/>
          </a:p>
        </p:txBody>
      </p:sp>
    </p:spTree>
    <p:extLst>
      <p:ext uri="{BB962C8B-B14F-4D97-AF65-F5344CB8AC3E}">
        <p14:creationId xmlns:p14="http://schemas.microsoft.com/office/powerpoint/2010/main" val="1986535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52616B2-D79D-1243-9AED-384851FB2995}" type="slidenum">
              <a:rPr kumimoji="1" lang="ja-JP" altLang="en-US" smtClean="0"/>
              <a:t>6</a:t>
            </a:fld>
            <a:endParaRPr kumimoji="1" lang="ja-JP" altLang="en-US"/>
          </a:p>
        </p:txBody>
      </p:sp>
    </p:spTree>
    <p:extLst>
      <p:ext uri="{BB962C8B-B14F-4D97-AF65-F5344CB8AC3E}">
        <p14:creationId xmlns:p14="http://schemas.microsoft.com/office/powerpoint/2010/main" val="123903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a:solidFill>
                  <a:schemeClr val="tx1"/>
                </a:solidFill>
                <a:effectLst/>
                <a:latin typeface="+mn-lt"/>
                <a:ea typeface="+mn-ea"/>
                <a:cs typeface="+mn-cs"/>
              </a:rPr>
              <a:t>左腎動脈断裂、</a:t>
            </a:r>
            <a:r>
              <a:rPr kumimoji="1" lang="en-US" altLang="ja-JP" sz="1200" kern="1200" dirty="0">
                <a:solidFill>
                  <a:schemeClr val="tx1"/>
                </a:solidFill>
                <a:effectLst/>
                <a:latin typeface="+mn-lt"/>
                <a:ea typeface="+mn-ea"/>
                <a:cs typeface="+mn-cs"/>
              </a:rPr>
              <a:t>SMA</a:t>
            </a:r>
            <a:r>
              <a:rPr kumimoji="1" lang="ja-JP" altLang="ja-JP" sz="1200" kern="1200">
                <a:solidFill>
                  <a:schemeClr val="tx1"/>
                </a:solidFill>
                <a:effectLst/>
                <a:latin typeface="+mn-lt"/>
                <a:ea typeface="+mn-ea"/>
                <a:cs typeface="+mn-cs"/>
              </a:rPr>
              <a:t>断裂、広範囲腸管虚血、腸管穿孔、肝損傷、脾損傷、胸腰椎骨折、左下位肋骨骨折、右腸骨骨折、脊髄損傷</a:t>
            </a:r>
            <a:r>
              <a:rPr lang="ja-JP" altLang="ja-JP">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752616B2-D79D-1243-9AED-384851FB2995}" type="slidenum">
              <a:rPr kumimoji="1" lang="ja-JP" altLang="en-US" smtClean="0"/>
              <a:t>7</a:t>
            </a:fld>
            <a:endParaRPr kumimoji="1" lang="ja-JP" altLang="en-US"/>
          </a:p>
        </p:txBody>
      </p:sp>
    </p:spTree>
    <p:extLst>
      <p:ext uri="{BB962C8B-B14F-4D97-AF65-F5344CB8AC3E}">
        <p14:creationId xmlns:p14="http://schemas.microsoft.com/office/powerpoint/2010/main" val="59995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n-lt"/>
                <a:ea typeface="+mn-ea"/>
                <a:cs typeface="+mn-cs"/>
              </a:rPr>
              <a:t>左腎動脈断裂、短腸症候群、外傷性肝損傷、脊髄損傷、穿孔性腹膜炎</a:t>
            </a:r>
            <a:endParaRPr kumimoji="1" lang="ja-JP" altLang="en-US" dirty="0"/>
          </a:p>
        </p:txBody>
      </p:sp>
      <p:sp>
        <p:nvSpPr>
          <p:cNvPr id="4" name="スライド番号プレースホルダー 3"/>
          <p:cNvSpPr>
            <a:spLocks noGrp="1"/>
          </p:cNvSpPr>
          <p:nvPr>
            <p:ph type="sldNum" sz="quarter" idx="10"/>
          </p:nvPr>
        </p:nvSpPr>
        <p:spPr/>
        <p:txBody>
          <a:bodyPr/>
          <a:lstStyle/>
          <a:p>
            <a:fld id="{752616B2-D79D-1243-9AED-384851FB2995}" type="slidenum">
              <a:rPr kumimoji="1" lang="ja-JP" altLang="en-US" smtClean="0"/>
              <a:t>8</a:t>
            </a:fld>
            <a:endParaRPr kumimoji="1" lang="ja-JP" altLang="en-US"/>
          </a:p>
        </p:txBody>
      </p:sp>
    </p:spTree>
    <p:extLst>
      <p:ext uri="{BB962C8B-B14F-4D97-AF65-F5344CB8AC3E}">
        <p14:creationId xmlns:p14="http://schemas.microsoft.com/office/powerpoint/2010/main" val="4271377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n-lt"/>
                <a:ea typeface="+mn-ea"/>
                <a:cs typeface="+mn-cs"/>
              </a:rPr>
              <a:t>左腎動脈断裂、短腸症候群、外傷性肝損傷、脊髄損傷、穿孔性腹膜炎</a:t>
            </a:r>
            <a:endParaRPr kumimoji="1" lang="ja-JP" altLang="en-US" dirty="0"/>
          </a:p>
        </p:txBody>
      </p:sp>
      <p:sp>
        <p:nvSpPr>
          <p:cNvPr id="4" name="スライド番号プレースホルダー 3"/>
          <p:cNvSpPr>
            <a:spLocks noGrp="1"/>
          </p:cNvSpPr>
          <p:nvPr>
            <p:ph type="sldNum" sz="quarter" idx="10"/>
          </p:nvPr>
        </p:nvSpPr>
        <p:spPr/>
        <p:txBody>
          <a:bodyPr/>
          <a:lstStyle/>
          <a:p>
            <a:fld id="{752616B2-D79D-1243-9AED-384851FB2995}" type="slidenum">
              <a:rPr kumimoji="1" lang="ja-JP" altLang="en-US" smtClean="0"/>
              <a:t>9</a:t>
            </a:fld>
            <a:endParaRPr kumimoji="1" lang="ja-JP" altLang="en-US"/>
          </a:p>
        </p:txBody>
      </p:sp>
    </p:spTree>
    <p:extLst>
      <p:ext uri="{BB962C8B-B14F-4D97-AF65-F5344CB8AC3E}">
        <p14:creationId xmlns:p14="http://schemas.microsoft.com/office/powerpoint/2010/main" val="147320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n-lt"/>
                <a:ea typeface="+mn-ea"/>
                <a:cs typeface="+mn-cs"/>
              </a:rPr>
              <a:t>左腎動脈断裂、短腸症候群、外傷性肝損傷、脊髄損傷、穿孔性腹膜炎</a:t>
            </a:r>
            <a:endParaRPr kumimoji="1" lang="ja-JP" altLang="en-US" dirty="0"/>
          </a:p>
        </p:txBody>
      </p:sp>
      <p:sp>
        <p:nvSpPr>
          <p:cNvPr id="4" name="スライド番号プレースホルダー 3"/>
          <p:cNvSpPr>
            <a:spLocks noGrp="1"/>
          </p:cNvSpPr>
          <p:nvPr>
            <p:ph type="sldNum" sz="quarter" idx="10"/>
          </p:nvPr>
        </p:nvSpPr>
        <p:spPr/>
        <p:txBody>
          <a:bodyPr/>
          <a:lstStyle/>
          <a:p>
            <a:fld id="{752616B2-D79D-1243-9AED-384851FB2995}" type="slidenum">
              <a:rPr kumimoji="1" lang="ja-JP" altLang="en-US" smtClean="0"/>
              <a:t>10</a:t>
            </a:fld>
            <a:endParaRPr kumimoji="1" lang="ja-JP" altLang="en-US"/>
          </a:p>
        </p:txBody>
      </p:sp>
    </p:spTree>
    <p:extLst>
      <p:ext uri="{BB962C8B-B14F-4D97-AF65-F5344CB8AC3E}">
        <p14:creationId xmlns:p14="http://schemas.microsoft.com/office/powerpoint/2010/main" val="215677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5F2D538-53A5-6B4B-A4B6-7613EA676251}" type="datetimeFigureOut">
              <a:rPr kumimoji="1" lang="ja-JP" altLang="en-US" smtClean="0"/>
              <a:t>2018/7/26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9F8C30-FD44-5048-9D71-CD350311E7AF}" type="slidenum">
              <a:rPr kumimoji="1" lang="ja-JP" altLang="en-US" smtClean="0"/>
              <a:t>‹#›</a:t>
            </a:fld>
            <a:endParaRPr kumimoji="1" lang="ja-JP" altLang="en-US"/>
          </a:p>
        </p:txBody>
      </p:sp>
    </p:spTree>
    <p:extLst>
      <p:ext uri="{BB962C8B-B14F-4D97-AF65-F5344CB8AC3E}">
        <p14:creationId xmlns:p14="http://schemas.microsoft.com/office/powerpoint/2010/main" val="226144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F2D538-53A5-6B4B-A4B6-7613EA676251}" type="datetimeFigureOut">
              <a:rPr kumimoji="1" lang="ja-JP" altLang="en-US" smtClean="0"/>
              <a:t>2018/7/26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9F8C30-FD44-5048-9D71-CD350311E7AF}" type="slidenum">
              <a:rPr kumimoji="1" lang="ja-JP" altLang="en-US" smtClean="0"/>
              <a:t>‹#›</a:t>
            </a:fld>
            <a:endParaRPr kumimoji="1" lang="ja-JP" altLang="en-US"/>
          </a:p>
        </p:txBody>
      </p:sp>
    </p:spTree>
    <p:extLst>
      <p:ext uri="{BB962C8B-B14F-4D97-AF65-F5344CB8AC3E}">
        <p14:creationId xmlns:p14="http://schemas.microsoft.com/office/powerpoint/2010/main" val="3274542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F2D538-53A5-6B4B-A4B6-7613EA676251}" type="datetimeFigureOut">
              <a:rPr kumimoji="1" lang="ja-JP" altLang="en-US" smtClean="0"/>
              <a:t>2018/7/26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9F8C30-FD44-5048-9D71-CD350311E7AF}" type="slidenum">
              <a:rPr kumimoji="1" lang="ja-JP" altLang="en-US" smtClean="0"/>
              <a:t>‹#›</a:t>
            </a:fld>
            <a:endParaRPr kumimoji="1" lang="ja-JP" altLang="en-US"/>
          </a:p>
        </p:txBody>
      </p:sp>
    </p:spTree>
    <p:extLst>
      <p:ext uri="{BB962C8B-B14F-4D97-AF65-F5344CB8AC3E}">
        <p14:creationId xmlns:p14="http://schemas.microsoft.com/office/powerpoint/2010/main" val="325320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F2D538-53A5-6B4B-A4B6-7613EA676251}" type="datetimeFigureOut">
              <a:rPr kumimoji="1" lang="ja-JP" altLang="en-US" smtClean="0"/>
              <a:t>2018/7/26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9F8C30-FD44-5048-9D71-CD350311E7AF}" type="slidenum">
              <a:rPr kumimoji="1" lang="ja-JP" altLang="en-US" smtClean="0"/>
              <a:t>‹#›</a:t>
            </a:fld>
            <a:endParaRPr kumimoji="1" lang="ja-JP" altLang="en-US"/>
          </a:p>
        </p:txBody>
      </p:sp>
    </p:spTree>
    <p:extLst>
      <p:ext uri="{BB962C8B-B14F-4D97-AF65-F5344CB8AC3E}">
        <p14:creationId xmlns:p14="http://schemas.microsoft.com/office/powerpoint/2010/main" val="266478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5F2D538-53A5-6B4B-A4B6-7613EA676251}" type="datetimeFigureOut">
              <a:rPr kumimoji="1" lang="ja-JP" altLang="en-US" smtClean="0"/>
              <a:t>2018/7/26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9F8C30-FD44-5048-9D71-CD350311E7AF}" type="slidenum">
              <a:rPr kumimoji="1" lang="ja-JP" altLang="en-US" smtClean="0"/>
              <a:t>‹#›</a:t>
            </a:fld>
            <a:endParaRPr kumimoji="1" lang="ja-JP" altLang="en-US"/>
          </a:p>
        </p:txBody>
      </p:sp>
    </p:spTree>
    <p:extLst>
      <p:ext uri="{BB962C8B-B14F-4D97-AF65-F5344CB8AC3E}">
        <p14:creationId xmlns:p14="http://schemas.microsoft.com/office/powerpoint/2010/main" val="87423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5F2D538-53A5-6B4B-A4B6-7613EA676251}" type="datetimeFigureOut">
              <a:rPr kumimoji="1" lang="ja-JP" altLang="en-US" smtClean="0"/>
              <a:t>2018/7/26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9F8C30-FD44-5048-9D71-CD350311E7AF}" type="slidenum">
              <a:rPr kumimoji="1" lang="ja-JP" altLang="en-US" smtClean="0"/>
              <a:t>‹#›</a:t>
            </a:fld>
            <a:endParaRPr kumimoji="1" lang="ja-JP" altLang="en-US"/>
          </a:p>
        </p:txBody>
      </p:sp>
    </p:spTree>
    <p:extLst>
      <p:ext uri="{BB962C8B-B14F-4D97-AF65-F5344CB8AC3E}">
        <p14:creationId xmlns:p14="http://schemas.microsoft.com/office/powerpoint/2010/main" val="386008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5F2D538-53A5-6B4B-A4B6-7613EA676251}" type="datetimeFigureOut">
              <a:rPr kumimoji="1" lang="ja-JP" altLang="en-US" smtClean="0"/>
              <a:t>2018/7/26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9F8C30-FD44-5048-9D71-CD350311E7AF}" type="slidenum">
              <a:rPr kumimoji="1" lang="ja-JP" altLang="en-US" smtClean="0"/>
              <a:t>‹#›</a:t>
            </a:fld>
            <a:endParaRPr kumimoji="1" lang="ja-JP" altLang="en-US"/>
          </a:p>
        </p:txBody>
      </p:sp>
    </p:spTree>
    <p:extLst>
      <p:ext uri="{BB962C8B-B14F-4D97-AF65-F5344CB8AC3E}">
        <p14:creationId xmlns:p14="http://schemas.microsoft.com/office/powerpoint/2010/main" val="280128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5F2D538-53A5-6B4B-A4B6-7613EA676251}" type="datetimeFigureOut">
              <a:rPr kumimoji="1" lang="ja-JP" altLang="en-US" smtClean="0"/>
              <a:t>2018/7/26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9F8C30-FD44-5048-9D71-CD350311E7AF}" type="slidenum">
              <a:rPr kumimoji="1" lang="ja-JP" altLang="en-US" smtClean="0"/>
              <a:t>‹#›</a:t>
            </a:fld>
            <a:endParaRPr kumimoji="1" lang="ja-JP" altLang="en-US"/>
          </a:p>
        </p:txBody>
      </p:sp>
    </p:spTree>
    <p:extLst>
      <p:ext uri="{BB962C8B-B14F-4D97-AF65-F5344CB8AC3E}">
        <p14:creationId xmlns:p14="http://schemas.microsoft.com/office/powerpoint/2010/main" val="4127230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5F2D538-53A5-6B4B-A4B6-7613EA676251}" type="datetimeFigureOut">
              <a:rPr kumimoji="1" lang="ja-JP" altLang="en-US" smtClean="0"/>
              <a:t>2018/7/26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9F8C30-FD44-5048-9D71-CD350311E7AF}" type="slidenum">
              <a:rPr kumimoji="1" lang="ja-JP" altLang="en-US" smtClean="0"/>
              <a:t>‹#›</a:t>
            </a:fld>
            <a:endParaRPr kumimoji="1" lang="ja-JP" altLang="en-US"/>
          </a:p>
        </p:txBody>
      </p:sp>
    </p:spTree>
    <p:extLst>
      <p:ext uri="{BB962C8B-B14F-4D97-AF65-F5344CB8AC3E}">
        <p14:creationId xmlns:p14="http://schemas.microsoft.com/office/powerpoint/2010/main" val="104163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5F2D538-53A5-6B4B-A4B6-7613EA676251}" type="datetimeFigureOut">
              <a:rPr kumimoji="1" lang="ja-JP" altLang="en-US" smtClean="0"/>
              <a:t>2018/7/26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9F8C30-FD44-5048-9D71-CD350311E7AF}" type="slidenum">
              <a:rPr kumimoji="1" lang="ja-JP" altLang="en-US" smtClean="0"/>
              <a:t>‹#›</a:t>
            </a:fld>
            <a:endParaRPr kumimoji="1" lang="ja-JP" altLang="en-US"/>
          </a:p>
        </p:txBody>
      </p:sp>
    </p:spTree>
    <p:extLst>
      <p:ext uri="{BB962C8B-B14F-4D97-AF65-F5344CB8AC3E}">
        <p14:creationId xmlns:p14="http://schemas.microsoft.com/office/powerpoint/2010/main" val="298608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5F2D538-53A5-6B4B-A4B6-7613EA676251}" type="datetimeFigureOut">
              <a:rPr kumimoji="1" lang="ja-JP" altLang="en-US" smtClean="0"/>
              <a:t>2018/7/26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9F8C30-FD44-5048-9D71-CD350311E7AF}" type="slidenum">
              <a:rPr kumimoji="1" lang="ja-JP" altLang="en-US" smtClean="0"/>
              <a:t>‹#›</a:t>
            </a:fld>
            <a:endParaRPr kumimoji="1" lang="ja-JP" altLang="en-US"/>
          </a:p>
        </p:txBody>
      </p:sp>
    </p:spTree>
    <p:extLst>
      <p:ext uri="{BB962C8B-B14F-4D97-AF65-F5344CB8AC3E}">
        <p14:creationId xmlns:p14="http://schemas.microsoft.com/office/powerpoint/2010/main" val="373560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2D538-53A5-6B4B-A4B6-7613EA676251}" type="datetimeFigureOut">
              <a:rPr kumimoji="1" lang="ja-JP" altLang="en-US" smtClean="0"/>
              <a:t>2018/7/26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F8C30-FD44-5048-9D71-CD350311E7AF}" type="slidenum">
              <a:rPr kumimoji="1" lang="ja-JP" altLang="en-US" smtClean="0"/>
              <a:t>‹#›</a:t>
            </a:fld>
            <a:endParaRPr kumimoji="1" lang="ja-JP" altLang="en-US"/>
          </a:p>
        </p:txBody>
      </p:sp>
    </p:spTree>
    <p:extLst>
      <p:ext uri="{BB962C8B-B14F-4D97-AF65-F5344CB8AC3E}">
        <p14:creationId xmlns:p14="http://schemas.microsoft.com/office/powerpoint/2010/main" val="3381827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753" y="2130425"/>
            <a:ext cx="9238930" cy="1470025"/>
          </a:xfrm>
          <a:noFill/>
          <a:ln w="28575" cmpd="sng">
            <a:noFill/>
          </a:ln>
        </p:spPr>
        <p:txBody>
          <a:bodyPr>
            <a:noAutofit/>
          </a:bodyPr>
          <a:lstStyle/>
          <a:p>
            <a:pPr>
              <a:lnSpc>
                <a:spcPct val="120000"/>
              </a:lnSpc>
            </a:pPr>
            <a:r>
              <a:rPr lang="ja-JP" altLang="en-US" sz="2800"/>
              <a:t>外傷性腸管膜損傷・腸管穿孔後に</a:t>
            </a:r>
            <a:r>
              <a:rPr lang="en-US" altLang="ja-JP" sz="2800" i="1" dirty="0" err="1"/>
              <a:t>Trichosporon</a:t>
            </a:r>
            <a:r>
              <a:rPr lang="en-US" altLang="ja-JP" sz="2800" i="1" dirty="0"/>
              <a:t> </a:t>
            </a:r>
            <a:r>
              <a:rPr lang="en-US" altLang="ja-JP" sz="2800" i="1" dirty="0" err="1"/>
              <a:t>asahii</a:t>
            </a:r>
            <a:r>
              <a:rPr lang="ja-JP" altLang="en-US" sz="2800"/>
              <a:t>による後腹膜膿瘍を合併した重症多発外傷の</a:t>
            </a:r>
            <a:r>
              <a:rPr lang="en-US" altLang="ja-JP" sz="2800" dirty="0"/>
              <a:t>1</a:t>
            </a:r>
            <a:r>
              <a:rPr lang="ja-JP" altLang="en-US" sz="2800"/>
              <a:t>例</a:t>
            </a:r>
            <a:endParaRPr kumimoji="1" lang="ja-JP" altLang="en-US" sz="2800" b="1" dirty="0"/>
          </a:p>
        </p:txBody>
      </p:sp>
      <p:sp>
        <p:nvSpPr>
          <p:cNvPr id="3" name="サブタイトル 2"/>
          <p:cNvSpPr>
            <a:spLocks noGrp="1"/>
          </p:cNvSpPr>
          <p:nvPr>
            <p:ph type="subTitle" idx="1"/>
          </p:nvPr>
        </p:nvSpPr>
        <p:spPr>
          <a:xfrm>
            <a:off x="153449" y="4234856"/>
            <a:ext cx="8868185" cy="1043701"/>
          </a:xfrm>
        </p:spPr>
        <p:txBody>
          <a:bodyPr>
            <a:noAutofit/>
          </a:bodyPr>
          <a:lstStyle/>
          <a:p>
            <a:r>
              <a:rPr lang="ja-JP" altLang="en-US" sz="1800" dirty="0">
                <a:solidFill>
                  <a:srgbClr val="0D0D0D"/>
                </a:solidFill>
              </a:rPr>
              <a:t>伊藤次郎</a:t>
            </a:r>
            <a:r>
              <a:rPr lang="en-US" altLang="ja-JP" sz="1800" baseline="30000" dirty="0">
                <a:solidFill>
                  <a:srgbClr val="0D0D0D"/>
                </a:solidFill>
              </a:rPr>
              <a:t>1</a:t>
            </a:r>
            <a:r>
              <a:rPr lang="ja-JP" altLang="ja-JP" sz="1800">
                <a:solidFill>
                  <a:schemeClr val="tx1">
                    <a:lumMod val="85000"/>
                    <a:lumOff val="15000"/>
                  </a:schemeClr>
                </a:solidFill>
              </a:rPr>
              <a:t>、</a:t>
            </a:r>
            <a:r>
              <a:rPr lang="ja-JP" altLang="en-US" sz="1800">
                <a:solidFill>
                  <a:schemeClr val="tx1">
                    <a:lumMod val="85000"/>
                    <a:lumOff val="15000"/>
                  </a:schemeClr>
                </a:solidFill>
              </a:rPr>
              <a:t>瀬尾龍太郎</a:t>
            </a:r>
            <a:r>
              <a:rPr lang="en-US" altLang="ja-JP" sz="1800" baseline="30000" dirty="0">
                <a:solidFill>
                  <a:srgbClr val="0D0D0D"/>
                </a:solidFill>
              </a:rPr>
              <a:t>2</a:t>
            </a:r>
            <a:r>
              <a:rPr lang="ja-JP" altLang="en-US" sz="1800">
                <a:solidFill>
                  <a:schemeClr val="tx1">
                    <a:lumMod val="85000"/>
                    <a:lumOff val="15000"/>
                  </a:schemeClr>
                </a:solidFill>
              </a:rPr>
              <a:t>、蓮池俊和</a:t>
            </a:r>
            <a:r>
              <a:rPr lang="en-US" altLang="ja-JP" sz="1800" baseline="30000" dirty="0">
                <a:solidFill>
                  <a:schemeClr val="tx1">
                    <a:lumMod val="85000"/>
                    <a:lumOff val="15000"/>
                  </a:schemeClr>
                </a:solidFill>
              </a:rPr>
              <a:t>3</a:t>
            </a:r>
            <a:r>
              <a:rPr lang="ja-JP" altLang="en-US" sz="1800">
                <a:solidFill>
                  <a:schemeClr val="tx1">
                    <a:lumMod val="85000"/>
                    <a:lumOff val="15000"/>
                  </a:schemeClr>
                </a:solidFill>
              </a:rPr>
              <a:t>、浅香葉子</a:t>
            </a:r>
            <a:r>
              <a:rPr lang="en-US" altLang="ja-JP" sz="1800" baseline="30000" dirty="0">
                <a:solidFill>
                  <a:srgbClr val="0D0D0D"/>
                </a:solidFill>
              </a:rPr>
              <a:t>2 </a:t>
            </a:r>
            <a:r>
              <a:rPr lang="ja-JP" altLang="en-US" sz="1800">
                <a:solidFill>
                  <a:schemeClr val="tx1">
                    <a:lumMod val="85000"/>
                    <a:lumOff val="15000"/>
                  </a:schemeClr>
                </a:solidFill>
              </a:rPr>
              <a:t>、</a:t>
            </a:r>
            <a:endParaRPr lang="en-US" altLang="ja-JP" sz="1800" dirty="0">
              <a:solidFill>
                <a:schemeClr val="tx1">
                  <a:lumMod val="85000"/>
                  <a:lumOff val="15000"/>
                </a:schemeClr>
              </a:solidFill>
            </a:endParaRPr>
          </a:p>
          <a:p>
            <a:r>
              <a:rPr lang="ja-JP" altLang="en-US" sz="1800">
                <a:solidFill>
                  <a:schemeClr val="tx1">
                    <a:lumMod val="85000"/>
                    <a:lumOff val="15000"/>
                  </a:schemeClr>
                </a:solidFill>
              </a:rPr>
              <a:t>柳井真知</a:t>
            </a:r>
            <a:r>
              <a:rPr lang="en-US" altLang="ja-JP" sz="1800" baseline="30000" dirty="0">
                <a:solidFill>
                  <a:srgbClr val="0D0D0D"/>
                </a:solidFill>
              </a:rPr>
              <a:t>2 </a:t>
            </a:r>
            <a:r>
              <a:rPr lang="ja-JP" altLang="en-US" sz="1800">
                <a:solidFill>
                  <a:schemeClr val="tx1">
                    <a:lumMod val="85000"/>
                    <a:lumOff val="15000"/>
                  </a:schemeClr>
                </a:solidFill>
              </a:rPr>
              <a:t>、土井朝子</a:t>
            </a:r>
            <a:r>
              <a:rPr lang="en-US" altLang="ja-JP" sz="1800" baseline="30000" dirty="0">
                <a:solidFill>
                  <a:srgbClr val="0D0D0D"/>
                </a:solidFill>
              </a:rPr>
              <a:t>3 </a:t>
            </a:r>
            <a:r>
              <a:rPr lang="ja-JP" altLang="en-US" sz="1800">
                <a:solidFill>
                  <a:schemeClr val="tx1">
                    <a:lumMod val="85000"/>
                    <a:lumOff val="15000"/>
                  </a:schemeClr>
                </a:solidFill>
              </a:rPr>
              <a:t>、有吉孝一</a:t>
            </a:r>
            <a:r>
              <a:rPr lang="en-US" altLang="ja-JP" sz="1800" baseline="30000" dirty="0">
                <a:solidFill>
                  <a:srgbClr val="0D0D0D"/>
                </a:solidFill>
              </a:rPr>
              <a:t>2</a:t>
            </a:r>
            <a:endParaRPr lang="en-US" altLang="ja-JP" sz="1400" baseline="30000" dirty="0">
              <a:solidFill>
                <a:srgbClr val="0D0D0D"/>
              </a:solidFill>
            </a:endParaRPr>
          </a:p>
          <a:p>
            <a:r>
              <a:rPr lang="en-US" altLang="ja-JP" sz="1400" baseline="30000" dirty="0">
                <a:solidFill>
                  <a:srgbClr val="0D0D0D"/>
                </a:solidFill>
              </a:rPr>
              <a:t>1</a:t>
            </a:r>
            <a:r>
              <a:rPr lang="ja-JP" altLang="en-US" sz="1400" dirty="0">
                <a:solidFill>
                  <a:srgbClr val="0D0D0D"/>
                </a:solidFill>
              </a:rPr>
              <a:t>神戸市立医療センター中央市民病院</a:t>
            </a:r>
            <a:r>
              <a:rPr lang="ja-JP" altLang="en-US" sz="1400">
                <a:solidFill>
                  <a:srgbClr val="0D0D0D"/>
                </a:solidFill>
              </a:rPr>
              <a:t>　麻酔科、</a:t>
            </a:r>
            <a:r>
              <a:rPr lang="en-US" altLang="ja-JP" sz="1400" baseline="30000" dirty="0">
                <a:solidFill>
                  <a:srgbClr val="0D0D0D"/>
                </a:solidFill>
              </a:rPr>
              <a:t>2</a:t>
            </a:r>
            <a:r>
              <a:rPr lang="ja-JP" altLang="en-US" sz="1400">
                <a:solidFill>
                  <a:srgbClr val="0D0D0D"/>
                </a:solidFill>
              </a:rPr>
              <a:t>救命救急センター、</a:t>
            </a:r>
            <a:r>
              <a:rPr lang="en-US" altLang="ja-JP" sz="1400" baseline="30000" dirty="0">
                <a:solidFill>
                  <a:srgbClr val="0D0D0D"/>
                </a:solidFill>
              </a:rPr>
              <a:t>3</a:t>
            </a:r>
            <a:r>
              <a:rPr lang="ja-JP" altLang="en-US" sz="1400">
                <a:solidFill>
                  <a:srgbClr val="0D0D0D"/>
                </a:solidFill>
              </a:rPr>
              <a:t>感染症科</a:t>
            </a:r>
            <a:endParaRPr lang="en-US" altLang="ja-JP" sz="1400" dirty="0">
              <a:solidFill>
                <a:srgbClr val="0D0D0D"/>
              </a:solidFill>
            </a:endParaRPr>
          </a:p>
        </p:txBody>
      </p:sp>
      <p:sp>
        <p:nvSpPr>
          <p:cNvPr id="6" name="サブタイトル 2"/>
          <p:cNvSpPr txBox="1">
            <a:spLocks/>
          </p:cNvSpPr>
          <p:nvPr/>
        </p:nvSpPr>
        <p:spPr>
          <a:xfrm>
            <a:off x="194263" y="5618696"/>
            <a:ext cx="8749123" cy="627864"/>
          </a:xfrm>
          <a:prstGeom prst="rect">
            <a:avLst/>
          </a:prstGeom>
        </p:spPr>
        <p:txBody>
          <a:bodyPr vert="horz" wrap="square" lIns="91440" tIns="45720" rIns="91440" bIns="45720" rtlCol="0">
            <a:sp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endParaRPr lang="en-US" altLang="ja-JP" sz="1800" dirty="0">
              <a:solidFill>
                <a:schemeClr val="tx1">
                  <a:lumMod val="95000"/>
                  <a:lumOff val="5000"/>
                </a:schemeClr>
              </a:solidFill>
            </a:endParaRPr>
          </a:p>
          <a:p>
            <a:endParaRPr lang="ja-JP" altLang="en-US" sz="1400" dirty="0">
              <a:solidFill>
                <a:schemeClr val="tx1">
                  <a:lumMod val="95000"/>
                  <a:lumOff val="5000"/>
                </a:schemeClr>
              </a:solidFill>
            </a:endParaRPr>
          </a:p>
        </p:txBody>
      </p:sp>
      <p:sp>
        <p:nvSpPr>
          <p:cNvPr id="7" name="テキスト ボックス 9"/>
          <p:cNvSpPr txBox="1"/>
          <p:nvPr/>
        </p:nvSpPr>
        <p:spPr>
          <a:xfrm>
            <a:off x="4882716" y="6551813"/>
            <a:ext cx="3769438" cy="338554"/>
          </a:xfrm>
          <a:prstGeom prst="rect">
            <a:avLst/>
          </a:prstGeom>
          <a:noFill/>
        </p:spPr>
        <p:txBody>
          <a:bodyPr wrap="square" rtlCol="0">
            <a:spAutoFit/>
          </a:bodyPr>
          <a:lstStyle/>
          <a:p>
            <a:r>
              <a:rPr lang="en-US" altLang="ja-JP" sz="1600" b="1" i="1" dirty="0">
                <a:solidFill>
                  <a:schemeClr val="tx1">
                    <a:lumMod val="75000"/>
                    <a:lumOff val="25000"/>
                  </a:schemeClr>
                </a:solidFill>
              </a:rPr>
              <a:t>Kobe City Medical Center General Hospital</a:t>
            </a:r>
            <a:endParaRPr kumimoji="1" lang="ja-JP" altLang="en-US" sz="1600" b="1" i="1" dirty="0">
              <a:solidFill>
                <a:schemeClr val="tx1">
                  <a:lumMod val="75000"/>
                  <a:lumOff val="25000"/>
                </a:schemeClr>
              </a:solidFill>
            </a:endParaRPr>
          </a:p>
        </p:txBody>
      </p:sp>
      <p:pic>
        <p:nvPicPr>
          <p:cNvPr id="8" name="図 3"/>
          <p:cNvPicPr>
            <a:picLocks noChangeAspect="1"/>
          </p:cNvPicPr>
          <p:nvPr/>
        </p:nvPicPr>
        <p:blipFill>
          <a:blip r:embed="rId3"/>
          <a:stretch>
            <a:fillRect/>
          </a:stretch>
        </p:blipFill>
        <p:spPr>
          <a:xfrm>
            <a:off x="8653090" y="6497171"/>
            <a:ext cx="487606" cy="360828"/>
          </a:xfrm>
          <a:prstGeom prst="rect">
            <a:avLst/>
          </a:prstGeom>
        </p:spPr>
      </p:pic>
    </p:spTree>
    <p:extLst>
      <p:ext uri="{BB962C8B-B14F-4D97-AF65-F5344CB8AC3E}">
        <p14:creationId xmlns:p14="http://schemas.microsoft.com/office/powerpoint/2010/main" val="2734252343"/>
      </p:ext>
    </p:extLst>
  </p:cSld>
  <p:clrMapOvr>
    <a:masterClrMapping/>
  </p:clrMapOvr>
  <mc:AlternateContent xmlns:mc="http://schemas.openxmlformats.org/markup-compatibility/2006" xmlns:p14="http://schemas.microsoft.com/office/powerpoint/2010/main">
    <mc:Choice Requires="p14">
      <p:transition spd="slow" p14:dur="2000" advTm="7641"/>
    </mc:Choice>
    <mc:Fallback xmlns="">
      <p:transition xmlns:p14="http://schemas.microsoft.com/office/powerpoint/2010/main" spd="slow" advTm="76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 y="-14586"/>
            <a:ext cx="9180000" cy="899999"/>
          </a:xfrm>
          <a:solidFill>
            <a:schemeClr val="tx1">
              <a:lumMod val="75000"/>
              <a:lumOff val="25000"/>
            </a:schemeClr>
          </a:solidFill>
        </p:spPr>
        <p:txBody>
          <a:bodyPr>
            <a:normAutofit/>
          </a:bodyPr>
          <a:lstStyle/>
          <a:p>
            <a:r>
              <a:rPr kumimoji="1" lang="ja-JP" altLang="en-US" b="1">
                <a:solidFill>
                  <a:schemeClr val="bg1"/>
                </a:solidFill>
              </a:rPr>
              <a:t>文献レビュー</a:t>
            </a:r>
            <a:endParaRPr kumimoji="1" lang="ja-JP" altLang="en-US" b="1" dirty="0">
              <a:solidFill>
                <a:schemeClr val="bg1"/>
              </a:solidFill>
            </a:endParaRPr>
          </a:p>
        </p:txBody>
      </p:sp>
      <p:pic>
        <p:nvPicPr>
          <p:cNvPr id="9" name="図 8"/>
          <p:cNvPicPr>
            <a:picLocks noChangeAspect="1"/>
          </p:cNvPicPr>
          <p:nvPr/>
        </p:nvPicPr>
        <p:blipFill>
          <a:blip r:embed="rId3"/>
          <a:stretch>
            <a:fillRect/>
          </a:stretch>
        </p:blipFill>
        <p:spPr>
          <a:xfrm>
            <a:off x="8653090" y="6497171"/>
            <a:ext cx="487606" cy="360828"/>
          </a:xfrm>
          <a:prstGeom prst="rect">
            <a:avLst/>
          </a:prstGeom>
        </p:spPr>
      </p:pic>
      <p:sp>
        <p:nvSpPr>
          <p:cNvPr id="10" name="テキスト ボックス 9"/>
          <p:cNvSpPr txBox="1"/>
          <p:nvPr/>
        </p:nvSpPr>
        <p:spPr>
          <a:xfrm>
            <a:off x="4882716" y="6551813"/>
            <a:ext cx="3769438" cy="338554"/>
          </a:xfrm>
          <a:prstGeom prst="rect">
            <a:avLst/>
          </a:prstGeom>
          <a:noFill/>
        </p:spPr>
        <p:txBody>
          <a:bodyPr wrap="square" rtlCol="0">
            <a:spAutoFit/>
          </a:bodyPr>
          <a:lstStyle/>
          <a:p>
            <a:r>
              <a:rPr lang="en-US" altLang="ja-JP" sz="1600" b="1" i="1" dirty="0">
                <a:solidFill>
                  <a:schemeClr val="tx1">
                    <a:lumMod val="75000"/>
                    <a:lumOff val="25000"/>
                  </a:schemeClr>
                </a:solidFill>
              </a:rPr>
              <a:t>Kobe City Medical Center General Hospital</a:t>
            </a:r>
            <a:endParaRPr kumimoji="1" lang="ja-JP" altLang="en-US" sz="1600" b="1" i="1" dirty="0">
              <a:solidFill>
                <a:schemeClr val="tx1">
                  <a:lumMod val="75000"/>
                  <a:lumOff val="25000"/>
                </a:schemeClr>
              </a:solidFill>
            </a:endParaRPr>
          </a:p>
        </p:txBody>
      </p:sp>
      <p:graphicFrame>
        <p:nvGraphicFramePr>
          <p:cNvPr id="4" name="コンテンツ プレースホルダー 3">
            <a:extLst>
              <a:ext uri="{FF2B5EF4-FFF2-40B4-BE49-F238E27FC236}">
                <a16:creationId xmlns:a16="http://schemas.microsoft.com/office/drawing/2014/main" id="{C74DA2EB-14B4-924F-812B-BFE821C416E0}"/>
              </a:ext>
            </a:extLst>
          </p:cNvPr>
          <p:cNvGraphicFramePr>
            <a:graphicFrameLocks noGrp="1"/>
          </p:cNvGraphicFramePr>
          <p:nvPr>
            <p:ph idx="1"/>
            <p:extLst>
              <p:ext uri="{D42A27DB-BD31-4B8C-83A1-F6EECF244321}">
                <p14:modId xmlns:p14="http://schemas.microsoft.com/office/powerpoint/2010/main" val="3119620778"/>
              </p:ext>
            </p:extLst>
          </p:nvPr>
        </p:nvGraphicFramePr>
        <p:xfrm>
          <a:off x="234517" y="1103063"/>
          <a:ext cx="8701821" cy="5212849"/>
        </p:xfrm>
        <a:graphic>
          <a:graphicData uri="http://schemas.openxmlformats.org/drawingml/2006/table">
            <a:tbl>
              <a:tblPr firstRow="1" bandRow="1">
                <a:tableStyleId>{2D5ABB26-0587-4C30-8999-92F81FD0307C}</a:tableStyleId>
              </a:tblPr>
              <a:tblGrid>
                <a:gridCol w="1935659">
                  <a:extLst>
                    <a:ext uri="{9D8B030D-6E8A-4147-A177-3AD203B41FA5}">
                      <a16:colId xmlns:a16="http://schemas.microsoft.com/office/drawing/2014/main" val="1844754291"/>
                    </a:ext>
                  </a:extLst>
                </a:gridCol>
                <a:gridCol w="1865376">
                  <a:extLst>
                    <a:ext uri="{9D8B030D-6E8A-4147-A177-3AD203B41FA5}">
                      <a16:colId xmlns:a16="http://schemas.microsoft.com/office/drawing/2014/main" val="1608748608"/>
                    </a:ext>
                  </a:extLst>
                </a:gridCol>
                <a:gridCol w="2133600">
                  <a:extLst>
                    <a:ext uri="{9D8B030D-6E8A-4147-A177-3AD203B41FA5}">
                      <a16:colId xmlns:a16="http://schemas.microsoft.com/office/drawing/2014/main" val="1925648066"/>
                    </a:ext>
                  </a:extLst>
                </a:gridCol>
                <a:gridCol w="1670304">
                  <a:extLst>
                    <a:ext uri="{9D8B030D-6E8A-4147-A177-3AD203B41FA5}">
                      <a16:colId xmlns:a16="http://schemas.microsoft.com/office/drawing/2014/main" val="1175597792"/>
                    </a:ext>
                  </a:extLst>
                </a:gridCol>
                <a:gridCol w="1096882">
                  <a:extLst>
                    <a:ext uri="{9D8B030D-6E8A-4147-A177-3AD203B41FA5}">
                      <a16:colId xmlns:a16="http://schemas.microsoft.com/office/drawing/2014/main" val="3661342617"/>
                    </a:ext>
                  </a:extLst>
                </a:gridCol>
              </a:tblGrid>
              <a:tr h="251668">
                <a:tc gridSpan="5">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ja-JP" altLang="en-US" sz="1800" b="1"/>
                        <a:t>免疫正常患者の深在性</a:t>
                      </a:r>
                      <a:r>
                        <a:rPr lang="en-US" altLang="ja-JP" sz="1800" b="1" dirty="0"/>
                        <a:t> </a:t>
                      </a:r>
                      <a:r>
                        <a:rPr lang="en-US" altLang="ja-JP" sz="1800" b="1" i="1" dirty="0" err="1"/>
                        <a:t>Trichosporon</a:t>
                      </a:r>
                      <a:r>
                        <a:rPr lang="en-US" altLang="ja-JP" sz="1800" b="1" i="1" dirty="0"/>
                        <a:t> </a:t>
                      </a:r>
                      <a:r>
                        <a:rPr lang="en-US" altLang="ja-JP" sz="1800" b="1" i="1" dirty="0" err="1"/>
                        <a:t>asahii</a:t>
                      </a:r>
                      <a:r>
                        <a:rPr lang="en-US" altLang="ja-JP" sz="1800" b="1" dirty="0"/>
                        <a:t> (</a:t>
                      </a:r>
                      <a:r>
                        <a:rPr lang="en-US" altLang="ja-JP" sz="1800" b="1" i="1" dirty="0" err="1"/>
                        <a:t>Trichosporon</a:t>
                      </a:r>
                      <a:r>
                        <a:rPr lang="en-US" altLang="ja-JP" sz="1800" b="1" i="1" dirty="0"/>
                        <a:t> </a:t>
                      </a:r>
                      <a:r>
                        <a:rPr lang="en-US" altLang="ja-JP" sz="1800" b="1" i="1" dirty="0" err="1"/>
                        <a:t>beigelii</a:t>
                      </a:r>
                      <a:r>
                        <a:rPr lang="en-US" altLang="ja-JP" sz="1800" b="1" dirty="0"/>
                        <a:t>)</a:t>
                      </a:r>
                      <a:r>
                        <a:rPr lang="ja-JP" altLang="en-US" sz="1800" b="1"/>
                        <a:t> 感染症</a:t>
                      </a:r>
                      <a:endParaRPr lang="en-US" altLang="ja-JP" sz="1800" b="1"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30000"/>
                        </a:lnSpc>
                      </a:pPr>
                      <a:endParaRPr kumimoji="1" lang="ja-JP" altLang="en-US" sz="1400">
                        <a:latin typeface="Arial" panose="020B0604020202020204" pitchFamily="34" charset="0"/>
                        <a:cs typeface="Arial" panose="020B0604020202020204" pitchFamily="34" charset="0"/>
                      </a:endParaRP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30000"/>
                        </a:lnSpc>
                      </a:pPr>
                      <a:endParaRPr kumimoji="1" lang="ja-JP" altLang="en-US" sz="1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457200" rtl="0" eaLnBrk="1" fontAlgn="auto" latinLnBrk="0" hangingPunct="1">
                        <a:lnSpc>
                          <a:spcPct val="130000"/>
                        </a:lnSpc>
                        <a:spcBef>
                          <a:spcPts val="0"/>
                        </a:spcBef>
                        <a:spcAft>
                          <a:spcPts val="0"/>
                        </a:spcAft>
                        <a:buClrTx/>
                        <a:buSzTx/>
                        <a:buFontTx/>
                        <a:buNone/>
                        <a:tabLst/>
                        <a:defRPr/>
                      </a:pPr>
                      <a:endParaRPr kumimoji="1" lang="ja-JP" altLang="en-US" sz="1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30000"/>
                        </a:lnSpc>
                      </a:pP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0813457"/>
                  </a:ext>
                </a:extLst>
              </a:tr>
              <a:tr h="250379">
                <a:tc>
                  <a:txBody>
                    <a:bodyPr/>
                    <a:lstStyle/>
                    <a:p>
                      <a:pPr algn="ctr">
                        <a:lnSpc>
                          <a:spcPct val="130000"/>
                        </a:lnSpc>
                      </a:pPr>
                      <a:r>
                        <a:rPr kumimoji="1" lang="ja-JP" altLang="en-US" sz="1400">
                          <a:latin typeface="Arial" panose="020B0604020202020204" pitchFamily="34" charset="0"/>
                          <a:cs typeface="Arial" panose="020B0604020202020204" pitchFamily="34" charset="0"/>
                        </a:rPr>
                        <a:t>報告年</a:t>
                      </a:r>
                      <a:r>
                        <a:rPr kumimoji="1" lang="en-US" altLang="ja-JP" sz="1400" dirty="0">
                          <a:latin typeface="Arial" panose="020B0604020202020204" pitchFamily="34" charset="0"/>
                          <a:cs typeface="Arial" panose="020B0604020202020204" pitchFamily="34" charset="0"/>
                        </a:rPr>
                        <a:t>, </a:t>
                      </a:r>
                      <a:r>
                        <a:rPr kumimoji="1" lang="ja-JP" altLang="en-US" sz="1400">
                          <a:latin typeface="Arial" panose="020B0604020202020204" pitchFamily="34" charset="0"/>
                          <a:cs typeface="Arial" panose="020B0604020202020204" pitchFamily="34" charset="0"/>
                        </a:rPr>
                        <a:t>筆頭著者</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pPr>
                      <a:r>
                        <a:rPr kumimoji="1" lang="ja-JP" altLang="en-US" sz="1400">
                          <a:latin typeface="Arial" panose="020B0604020202020204" pitchFamily="34" charset="0"/>
                          <a:cs typeface="Arial" panose="020B0604020202020204" pitchFamily="34" charset="0"/>
                        </a:rPr>
                        <a:t>感染臓器</a:t>
                      </a: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pPr>
                      <a:r>
                        <a:rPr kumimoji="1" lang="ja-JP" altLang="en-US" sz="1400">
                          <a:latin typeface="Arial" panose="020B0604020202020204" pitchFamily="34" charset="0"/>
                          <a:cs typeface="Arial" panose="020B0604020202020204" pitchFamily="34" charset="0"/>
                        </a:rPr>
                        <a:t>臨床経過</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1400">
                          <a:latin typeface="Arial" panose="020B0604020202020204" pitchFamily="34" charset="0"/>
                          <a:cs typeface="Arial" panose="020B0604020202020204" pitchFamily="34" charset="0"/>
                        </a:rPr>
                        <a:t>抗真菌薬</a:t>
                      </a:r>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pPr>
                      <a:r>
                        <a:rPr kumimoji="1" lang="ja-JP" altLang="en-US" sz="1400">
                          <a:latin typeface="Arial" panose="020B0604020202020204" pitchFamily="34" charset="0"/>
                          <a:cs typeface="Arial" panose="020B0604020202020204" pitchFamily="34" charset="0"/>
                        </a:rPr>
                        <a:t>転帰</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0708254"/>
                  </a:ext>
                </a:extLst>
              </a:tr>
              <a:tr h="251668">
                <a:tc>
                  <a:txBody>
                    <a:bodyPr/>
                    <a:lstStyle/>
                    <a:p>
                      <a:pPr>
                        <a:lnSpc>
                          <a:spcPct val="130000"/>
                        </a:lnSpc>
                      </a:pPr>
                      <a:r>
                        <a:rPr kumimoji="1" lang="en-US" altLang="ja-JP" sz="1400" dirty="0">
                          <a:latin typeface="Arial" panose="020B0604020202020204" pitchFamily="34" charset="0"/>
                          <a:cs typeface="Arial" panose="020B0604020202020204" pitchFamily="34" charset="0"/>
                        </a:rPr>
                        <a:t>2018, </a:t>
                      </a:r>
                      <a:r>
                        <a:rPr kumimoji="1" lang="en-US" altLang="ja-JP" sz="1400" dirty="0" err="1">
                          <a:latin typeface="Arial" panose="020B0604020202020204" pitchFamily="34" charset="0"/>
                          <a:cs typeface="Arial" panose="020B0604020202020204" pitchFamily="34" charset="0"/>
                        </a:rPr>
                        <a:t>Mada</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ja-JP" altLang="en-US" sz="1400">
                          <a:latin typeface="Arial" panose="020B0604020202020204" pitchFamily="34" charset="0"/>
                          <a:cs typeface="Arial" panose="020B0604020202020204" pitchFamily="34" charset="0"/>
                        </a:rPr>
                        <a:t>血栓性静脈炎</a:t>
                      </a: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ja-JP" altLang="en-US" sz="1400">
                          <a:latin typeface="Arial" panose="020B0604020202020204" pitchFamily="34" charset="0"/>
                          <a:cs typeface="Arial" panose="020B0604020202020204" pitchFamily="34" charset="0"/>
                        </a:rPr>
                        <a:t>末梢血管疾患</a:t>
                      </a:r>
                      <a:r>
                        <a:rPr kumimoji="1" lang="en-US" altLang="ja-JP" sz="1400" dirty="0">
                          <a:latin typeface="Arial" panose="020B0604020202020204" pitchFamily="34" charset="0"/>
                          <a:cs typeface="Arial" panose="020B0604020202020204" pitchFamily="34" charset="0"/>
                        </a:rPr>
                        <a:t>, </a:t>
                      </a:r>
                      <a:r>
                        <a:rPr kumimoji="1" lang="ja-JP" altLang="en-US" sz="1400">
                          <a:latin typeface="Arial" panose="020B0604020202020204" pitchFamily="34" charset="0"/>
                          <a:cs typeface="Arial" panose="020B0604020202020204" pitchFamily="34" charset="0"/>
                        </a:rPr>
                        <a:t>下肢切断</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VRCZ</a:t>
                      </a:r>
                      <a:endParaRPr kumimoji="1" lang="ja-JP" altLang="en-US" sz="1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30000"/>
                        </a:lnSpc>
                      </a:pPr>
                      <a:r>
                        <a:rPr kumimoji="1" lang="ja-JP" altLang="en-US" sz="1400">
                          <a:latin typeface="Arial" panose="020B0604020202020204" pitchFamily="34" charset="0"/>
                          <a:cs typeface="Arial" panose="020B0604020202020204" pitchFamily="34" charset="0"/>
                        </a:rPr>
                        <a:t>改善</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64399155"/>
                  </a:ext>
                </a:extLst>
              </a:tr>
              <a:tr h="251668">
                <a:tc>
                  <a:txBody>
                    <a:bodyPr/>
                    <a:lstStyle/>
                    <a:p>
                      <a:pPr>
                        <a:lnSpc>
                          <a:spcPct val="130000"/>
                        </a:lnSpc>
                      </a:pPr>
                      <a:r>
                        <a:rPr kumimoji="1" lang="en-US" altLang="ja-JP" sz="1400" dirty="0">
                          <a:latin typeface="Arial" panose="020B0604020202020204" pitchFamily="34" charset="0"/>
                          <a:cs typeface="Arial" panose="020B0604020202020204" pitchFamily="34" charset="0"/>
                        </a:rPr>
                        <a:t>2015, Lomas</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400">
                          <a:latin typeface="Arial" panose="020B0604020202020204" pitchFamily="34" charset="0"/>
                          <a:cs typeface="Arial" panose="020B0604020202020204" pitchFamily="34" charset="0"/>
                        </a:rPr>
                        <a:t>皮膚粘膜病変</a:t>
                      </a:r>
                      <a:endParaRPr kumimoji="1" lang="en-US" altLang="ja-JP" sz="1400" dirty="0">
                        <a:latin typeface="Arial" panose="020B0604020202020204" pitchFamily="34" charset="0"/>
                        <a:cs typeface="Arial" panose="020B0604020202020204" pitchFamily="34" charset="0"/>
                      </a:endParaRP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30000"/>
                        </a:lnSpc>
                      </a:pPr>
                      <a:r>
                        <a:rPr kumimoji="1" lang="ja-JP" altLang="en-US" sz="1400">
                          <a:latin typeface="Arial" panose="020B0604020202020204" pitchFamily="34" charset="0"/>
                          <a:cs typeface="Arial" panose="020B0604020202020204" pitchFamily="34" charset="0"/>
                        </a:rPr>
                        <a:t>熱傷</a:t>
                      </a:r>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VRCZ</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pPr>
                      <a:r>
                        <a:rPr kumimoji="1" lang="ja-JP" altLang="en-US" sz="1400">
                          <a:latin typeface="Arial" panose="020B0604020202020204" pitchFamily="34" charset="0"/>
                          <a:cs typeface="Arial" panose="020B0604020202020204" pitchFamily="34" charset="0"/>
                        </a:rPr>
                        <a:t>改善</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76484"/>
                  </a:ext>
                </a:extLst>
              </a:tr>
              <a:tr h="251668">
                <a:tc>
                  <a:txBody>
                    <a:bodyPr/>
                    <a:lstStyle/>
                    <a:p>
                      <a:pPr>
                        <a:lnSpc>
                          <a:spcPct val="130000"/>
                        </a:lnSpc>
                      </a:pPr>
                      <a:r>
                        <a:rPr kumimoji="1" lang="en-US" altLang="ja-JP" sz="1400" dirty="0">
                          <a:latin typeface="Arial" panose="020B0604020202020204" pitchFamily="34" charset="0"/>
                          <a:cs typeface="Arial" panose="020B0604020202020204" pitchFamily="34" charset="0"/>
                        </a:rPr>
                        <a:t>2015, </a:t>
                      </a:r>
                      <a:r>
                        <a:rPr kumimoji="1" lang="en-US" altLang="ja-JP" sz="1400" dirty="0" err="1">
                          <a:latin typeface="Arial" panose="020B0604020202020204" pitchFamily="34" charset="0"/>
                          <a:cs typeface="Arial" panose="020B0604020202020204" pitchFamily="34" charset="0"/>
                        </a:rPr>
                        <a:t>Zuo</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ja-JP" altLang="en-US" sz="1400">
                          <a:latin typeface="Arial" panose="020B0604020202020204" pitchFamily="34" charset="0"/>
                          <a:cs typeface="Arial" panose="020B0604020202020204" pitchFamily="34" charset="0"/>
                        </a:rPr>
                        <a:t>人工物感染</a:t>
                      </a: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DM,  </a:t>
                      </a:r>
                      <a:r>
                        <a:rPr kumimoji="1" lang="ja-JP" altLang="en-US" sz="1400">
                          <a:latin typeface="Arial" panose="020B0604020202020204" pitchFamily="34" charset="0"/>
                          <a:cs typeface="Arial" panose="020B0604020202020204" pitchFamily="34" charset="0"/>
                        </a:rPr>
                        <a:t>人工膝関節置換</a:t>
                      </a:r>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AMPH-B, VRCZ</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30000"/>
                        </a:lnSpc>
                      </a:pPr>
                      <a:r>
                        <a:rPr kumimoji="1" lang="ja-JP" altLang="en-US" sz="1400">
                          <a:latin typeface="Arial" panose="020B0604020202020204" pitchFamily="34" charset="0"/>
                          <a:cs typeface="Arial" panose="020B0604020202020204" pitchFamily="34" charset="0"/>
                        </a:rPr>
                        <a:t>改善</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90416439"/>
                  </a:ext>
                </a:extLst>
              </a:tr>
              <a:tr h="251668">
                <a:tc>
                  <a:txBody>
                    <a:bodyPr/>
                    <a:lstStyle/>
                    <a:p>
                      <a:pPr>
                        <a:lnSpc>
                          <a:spcPct val="130000"/>
                        </a:lnSpc>
                      </a:pPr>
                      <a:r>
                        <a:rPr kumimoji="1" lang="en-US" altLang="ja-JP" sz="1400" dirty="0">
                          <a:latin typeface="Arial" panose="020B0604020202020204" pitchFamily="34" charset="0"/>
                          <a:cs typeface="Arial" panose="020B0604020202020204" pitchFamily="34" charset="0"/>
                        </a:rPr>
                        <a:t>2012, </a:t>
                      </a:r>
                      <a:r>
                        <a:rPr kumimoji="1" lang="en-US" altLang="ja-JP" sz="1400" dirty="0" err="1">
                          <a:latin typeface="Arial" panose="020B0604020202020204" pitchFamily="34" charset="0"/>
                          <a:cs typeface="Arial" panose="020B0604020202020204" pitchFamily="34" charset="0"/>
                        </a:rPr>
                        <a:t>Paradzik</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UTI, </a:t>
                      </a:r>
                      <a:r>
                        <a:rPr kumimoji="1" lang="ja-JP" altLang="en-US" sz="1400">
                          <a:latin typeface="Arial" panose="020B0604020202020204" pitchFamily="34" charset="0"/>
                          <a:cs typeface="Arial" panose="020B0604020202020204" pitchFamily="34" charset="0"/>
                        </a:rPr>
                        <a:t>真菌血症</a:t>
                      </a: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r>
                        <a:rPr kumimoji="1" lang="ja-JP" altLang="en-US" sz="1400">
                          <a:latin typeface="Arial" panose="020B0604020202020204" pitchFamily="34" charset="0"/>
                          <a:cs typeface="Arial" panose="020B0604020202020204" pitchFamily="34" charset="0"/>
                        </a:rPr>
                        <a:t>多発外傷</a:t>
                      </a:r>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FLCZ</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pPr>
                      <a:r>
                        <a:rPr kumimoji="1" lang="ja-JP" altLang="en-US" sz="1400">
                          <a:latin typeface="Arial" panose="020B0604020202020204" pitchFamily="34" charset="0"/>
                          <a:cs typeface="Arial" panose="020B0604020202020204" pitchFamily="34" charset="0"/>
                        </a:rPr>
                        <a:t>改善</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3076088"/>
                  </a:ext>
                </a:extLst>
              </a:tr>
              <a:tr h="251668">
                <a:tc>
                  <a:txBody>
                    <a:bodyPr/>
                    <a:lstStyle/>
                    <a:p>
                      <a:pPr>
                        <a:lnSpc>
                          <a:spcPct val="130000"/>
                        </a:lnSpc>
                      </a:pPr>
                      <a:r>
                        <a:rPr kumimoji="1" lang="en-US" altLang="ja-JP" sz="1400" dirty="0">
                          <a:latin typeface="Arial" panose="020B0604020202020204" pitchFamily="34" charset="0"/>
                          <a:cs typeface="Arial" panose="020B0604020202020204" pitchFamily="34" charset="0"/>
                        </a:rPr>
                        <a:t>2011, Heslop</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ja-JP" altLang="en-US" sz="1400">
                          <a:latin typeface="Arial" panose="020B0604020202020204" pitchFamily="34" charset="0"/>
                          <a:cs typeface="Arial" panose="020B0604020202020204" pitchFamily="34" charset="0"/>
                        </a:rPr>
                        <a:t>髄膜炎</a:t>
                      </a:r>
                      <a:r>
                        <a:rPr kumimoji="1" lang="en-US" altLang="ja-JP" sz="1400" dirty="0">
                          <a:latin typeface="Arial" panose="020B0604020202020204" pitchFamily="34" charset="0"/>
                          <a:cs typeface="Arial" panose="020B0604020202020204" pitchFamily="34" charset="0"/>
                        </a:rPr>
                        <a:t>, </a:t>
                      </a:r>
                      <a:r>
                        <a:rPr kumimoji="1" lang="ja-JP" altLang="en-US" sz="1400">
                          <a:latin typeface="Arial" panose="020B0604020202020204" pitchFamily="34" charset="0"/>
                          <a:cs typeface="Arial" panose="020B0604020202020204" pitchFamily="34" charset="0"/>
                        </a:rPr>
                        <a:t>脳膿瘍</a:t>
                      </a: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DM, </a:t>
                      </a:r>
                      <a:r>
                        <a:rPr kumimoji="1" lang="ja-JP" altLang="en-US" sz="1400">
                          <a:latin typeface="Arial" panose="020B0604020202020204" pitchFamily="34" charset="0"/>
                          <a:cs typeface="Arial" panose="020B0604020202020204" pitchFamily="34" charset="0"/>
                        </a:rPr>
                        <a:t>熱傷</a:t>
                      </a:r>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None</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30000"/>
                        </a:lnSpc>
                      </a:pPr>
                      <a:r>
                        <a:rPr kumimoji="1" lang="ja-JP" altLang="en-US" sz="1400">
                          <a:latin typeface="Arial" panose="020B0604020202020204" pitchFamily="34" charset="0"/>
                          <a:cs typeface="Arial" panose="020B0604020202020204" pitchFamily="34" charset="0"/>
                        </a:rPr>
                        <a:t>死亡</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15468556"/>
                  </a:ext>
                </a:extLst>
              </a:tr>
              <a:tr h="251668">
                <a:tc>
                  <a:txBody>
                    <a:bodyPr/>
                    <a:lstStyle/>
                    <a:p>
                      <a:pPr>
                        <a:lnSpc>
                          <a:spcPct val="130000"/>
                        </a:lnSpc>
                      </a:pPr>
                      <a:r>
                        <a:rPr kumimoji="1" lang="en-US" altLang="ja-JP" sz="1400" dirty="0">
                          <a:latin typeface="Arial" panose="020B0604020202020204" pitchFamily="34" charset="0"/>
                          <a:cs typeface="Arial" panose="020B0604020202020204" pitchFamily="34" charset="0"/>
                        </a:rPr>
                        <a:t>2010, </a:t>
                      </a:r>
                      <a:r>
                        <a:rPr kumimoji="1" lang="en-US" altLang="ja-JP" sz="1400" dirty="0" err="1">
                          <a:latin typeface="Arial" panose="020B0604020202020204" pitchFamily="34" charset="0"/>
                          <a:cs typeface="Arial" panose="020B0604020202020204" pitchFamily="34" charset="0"/>
                        </a:rPr>
                        <a:t>Baraboutis</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r>
                        <a:rPr kumimoji="1" lang="ja-JP" altLang="en-US" sz="1400">
                          <a:latin typeface="Arial" panose="020B0604020202020204" pitchFamily="34" charset="0"/>
                          <a:cs typeface="Arial" panose="020B0604020202020204" pitchFamily="34" charset="0"/>
                        </a:rPr>
                        <a:t>胸骨骨髄炎</a:t>
                      </a: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DM, CABG</a:t>
                      </a:r>
                      <a:endParaRPr kumimoji="1" lang="ja-JP" altLang="en-US" sz="1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AMPH-B, VRCZ</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pPr>
                      <a:r>
                        <a:rPr kumimoji="1" lang="ja-JP" altLang="en-US" sz="1400">
                          <a:latin typeface="Arial" panose="020B0604020202020204" pitchFamily="34" charset="0"/>
                          <a:cs typeface="Arial" panose="020B0604020202020204" pitchFamily="34" charset="0"/>
                        </a:rPr>
                        <a:t>死亡</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1821794"/>
                  </a:ext>
                </a:extLst>
              </a:tr>
              <a:tr h="251668">
                <a:tc>
                  <a:txBody>
                    <a:bodyPr/>
                    <a:lstStyle/>
                    <a:p>
                      <a:pPr>
                        <a:lnSpc>
                          <a:spcPct val="130000"/>
                        </a:lnSpc>
                      </a:pPr>
                      <a:r>
                        <a:rPr kumimoji="1" lang="en-US" altLang="ja-JP" sz="1400" dirty="0">
                          <a:latin typeface="Arial" panose="020B0604020202020204" pitchFamily="34" charset="0"/>
                          <a:cs typeface="Arial" panose="020B0604020202020204" pitchFamily="34" charset="0"/>
                        </a:rPr>
                        <a:t>2008, Kim</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ja-JP" altLang="en-US" sz="1400">
                          <a:latin typeface="Arial" panose="020B0604020202020204" pitchFamily="34" charset="0"/>
                          <a:cs typeface="Arial" panose="020B0604020202020204" pitchFamily="34" charset="0"/>
                        </a:rPr>
                        <a:t>脊椎椎間板炎</a:t>
                      </a: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ja-JP" altLang="en-US" sz="1400">
                          <a:latin typeface="Arial" panose="020B0604020202020204" pitchFamily="34" charset="0"/>
                          <a:cs typeface="Arial" panose="020B0604020202020204" pitchFamily="34" charset="0"/>
                        </a:rPr>
                        <a:t>椎体形成術</a:t>
                      </a:r>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FLCZ</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30000"/>
                        </a:lnSpc>
                      </a:pP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61210202"/>
                  </a:ext>
                </a:extLst>
              </a:tr>
              <a:tr h="251668">
                <a:tc>
                  <a:txBody>
                    <a:bodyPr/>
                    <a:lstStyle/>
                    <a:p>
                      <a:pPr>
                        <a:lnSpc>
                          <a:spcPct val="130000"/>
                        </a:lnSpc>
                      </a:pPr>
                      <a:r>
                        <a:rPr kumimoji="1" lang="en-US" altLang="ja-JP" sz="1400" dirty="0">
                          <a:latin typeface="Arial" panose="020B0604020202020204" pitchFamily="34" charset="0"/>
                          <a:cs typeface="Arial" panose="020B0604020202020204" pitchFamily="34" charset="0"/>
                        </a:rPr>
                        <a:t>2007, Rastogi</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r>
                        <a:rPr kumimoji="1" lang="ja-JP" altLang="en-US" sz="1400">
                          <a:latin typeface="Arial" panose="020B0604020202020204" pitchFamily="34" charset="0"/>
                          <a:cs typeface="Arial" panose="020B0604020202020204" pitchFamily="34" charset="0"/>
                        </a:rPr>
                        <a:t>髄膜炎</a:t>
                      </a: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r>
                        <a:rPr kumimoji="1" lang="ja-JP" altLang="en-US" sz="1400">
                          <a:latin typeface="Arial" panose="020B0604020202020204" pitchFamily="34" charset="0"/>
                          <a:cs typeface="Arial" panose="020B0604020202020204" pitchFamily="34" charset="0"/>
                        </a:rPr>
                        <a:t>既往歴なし</a:t>
                      </a:r>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FLCZ</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pPr>
                      <a:r>
                        <a:rPr kumimoji="1" lang="ja-JP" altLang="en-US" sz="1400">
                          <a:latin typeface="Arial" panose="020B0604020202020204" pitchFamily="34" charset="0"/>
                          <a:cs typeface="Arial" panose="020B0604020202020204" pitchFamily="34" charset="0"/>
                        </a:rPr>
                        <a:t>改善</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9651066"/>
                  </a:ext>
                </a:extLst>
              </a:tr>
              <a:tr h="251668">
                <a:tc>
                  <a:txBody>
                    <a:bodyPr/>
                    <a:lstStyle/>
                    <a:p>
                      <a:pPr>
                        <a:lnSpc>
                          <a:spcPct val="130000"/>
                        </a:lnSpc>
                      </a:pPr>
                      <a:r>
                        <a:rPr kumimoji="1" lang="en-US" altLang="ja-JP" sz="1400" dirty="0">
                          <a:latin typeface="Arial" panose="020B0604020202020204" pitchFamily="34" charset="0"/>
                          <a:cs typeface="Arial" panose="020B0604020202020204" pitchFamily="34" charset="0"/>
                        </a:rPr>
                        <a:t>2004, Ramos</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400">
                          <a:latin typeface="Arial" panose="020B0604020202020204" pitchFamily="34" charset="0"/>
                          <a:cs typeface="Arial" panose="020B0604020202020204" pitchFamily="34" charset="0"/>
                        </a:rPr>
                        <a:t>皮膚粘膜病変</a:t>
                      </a:r>
                      <a:endParaRPr kumimoji="1" lang="en-US" altLang="ja-JP" sz="1400" dirty="0">
                        <a:latin typeface="Arial" panose="020B0604020202020204" pitchFamily="34" charset="0"/>
                        <a:cs typeface="Arial" panose="020B0604020202020204" pitchFamily="34" charset="0"/>
                      </a:endParaRP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ja-JP" altLang="en-US" sz="1400">
                          <a:latin typeface="Arial" panose="020B0604020202020204" pitchFamily="34" charset="0"/>
                          <a:cs typeface="Arial" panose="020B0604020202020204" pitchFamily="34" charset="0"/>
                        </a:rPr>
                        <a:t>熱傷</a:t>
                      </a:r>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AMPH-B, FLCZ</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30000"/>
                        </a:lnSpc>
                      </a:pPr>
                      <a:r>
                        <a:rPr kumimoji="1" lang="ja-JP" altLang="en-US" sz="1400">
                          <a:latin typeface="Arial" panose="020B0604020202020204" pitchFamily="34" charset="0"/>
                          <a:cs typeface="Arial" panose="020B0604020202020204" pitchFamily="34" charset="0"/>
                        </a:rPr>
                        <a:t>改善</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34632206"/>
                  </a:ext>
                </a:extLst>
              </a:tr>
              <a:tr h="251668">
                <a:tc>
                  <a:txBody>
                    <a:bodyPr/>
                    <a:lstStyle/>
                    <a:p>
                      <a:pPr>
                        <a:lnSpc>
                          <a:spcPct val="130000"/>
                        </a:lnSpc>
                      </a:pPr>
                      <a:r>
                        <a:rPr kumimoji="1" lang="en-US" altLang="ja-JP" sz="1400" dirty="0">
                          <a:latin typeface="Arial" panose="020B0604020202020204" pitchFamily="34" charset="0"/>
                          <a:cs typeface="Arial" panose="020B0604020202020204" pitchFamily="34" charset="0"/>
                        </a:rPr>
                        <a:t>2001, Wolf</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r>
                        <a:rPr kumimoji="1" lang="ja-JP" altLang="en-US" sz="1400">
                          <a:latin typeface="Arial" panose="020B0604020202020204" pitchFamily="34" charset="0"/>
                          <a:cs typeface="Arial" panose="020B0604020202020204" pitchFamily="34" charset="0"/>
                        </a:rPr>
                        <a:t>腹膜炎</a:t>
                      </a:r>
                      <a:endParaRPr kumimoji="1" lang="en-US" altLang="ja-JP" sz="1400" dirty="0">
                        <a:latin typeface="Arial" panose="020B0604020202020204" pitchFamily="34" charset="0"/>
                        <a:cs typeface="Arial" panose="020B0604020202020204" pitchFamily="34" charset="0"/>
                      </a:endParaRP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DM, </a:t>
                      </a:r>
                      <a:r>
                        <a:rPr kumimoji="1" lang="ja-JP" altLang="en-US" sz="1400">
                          <a:latin typeface="Arial" panose="020B0604020202020204" pitchFamily="34" charset="0"/>
                          <a:cs typeface="Arial" panose="020B0604020202020204" pitchFamily="34" charset="0"/>
                        </a:rPr>
                        <a:t>肺炎</a:t>
                      </a:r>
                      <a:r>
                        <a:rPr kumimoji="1" lang="en-US" altLang="ja-JP" sz="1400" dirty="0">
                          <a:latin typeface="Arial" panose="020B0604020202020204" pitchFamily="34" charset="0"/>
                          <a:cs typeface="Arial" panose="020B0604020202020204" pitchFamily="34" charset="0"/>
                        </a:rPr>
                        <a:t>, </a:t>
                      </a:r>
                      <a:r>
                        <a:rPr kumimoji="1" lang="ja-JP" altLang="en-US" sz="1400">
                          <a:latin typeface="Arial" panose="020B0604020202020204" pitchFamily="34" charset="0"/>
                          <a:cs typeface="Arial" panose="020B0604020202020204" pitchFamily="34" charset="0"/>
                        </a:rPr>
                        <a:t>腹膜透析</a:t>
                      </a:r>
                      <a:endParaRPr kumimoji="1" lang="en-US" altLang="ja-JP" sz="1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AMPH-B</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pPr>
                      <a:r>
                        <a:rPr kumimoji="1" lang="ja-JP" altLang="en-US" sz="1400">
                          <a:latin typeface="Arial" panose="020B0604020202020204" pitchFamily="34" charset="0"/>
                          <a:cs typeface="Arial" panose="020B0604020202020204" pitchFamily="34" charset="0"/>
                        </a:rPr>
                        <a:t>改善</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010568"/>
                  </a:ext>
                </a:extLst>
              </a:tr>
              <a:tr h="251668">
                <a:tc>
                  <a:txBody>
                    <a:bodyPr/>
                    <a:lstStyle/>
                    <a:p>
                      <a:pPr>
                        <a:lnSpc>
                          <a:spcPct val="130000"/>
                        </a:lnSpc>
                      </a:pPr>
                      <a:r>
                        <a:rPr kumimoji="1" lang="en-US" altLang="ja-JP" sz="1400" dirty="0">
                          <a:latin typeface="Arial" panose="020B0604020202020204" pitchFamily="34" charset="0"/>
                          <a:cs typeface="Arial" panose="020B0604020202020204" pitchFamily="34" charset="0"/>
                        </a:rPr>
                        <a:t>2001, Wolf</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ja-JP" altLang="en-US" sz="1400">
                          <a:latin typeface="Arial" panose="020B0604020202020204" pitchFamily="34" charset="0"/>
                          <a:cs typeface="Arial" panose="020B0604020202020204" pitchFamily="34" charset="0"/>
                        </a:rPr>
                        <a:t>皮膚粘膜病変</a:t>
                      </a:r>
                      <a:endParaRPr kumimoji="1" lang="en-US" altLang="ja-JP" sz="1400" dirty="0">
                        <a:latin typeface="Arial" panose="020B0604020202020204" pitchFamily="34" charset="0"/>
                        <a:cs typeface="Arial" panose="020B0604020202020204" pitchFamily="34" charset="0"/>
                      </a:endParaRP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DM,  </a:t>
                      </a:r>
                      <a:r>
                        <a:rPr kumimoji="1" lang="ja-JP" altLang="en-US" sz="1400">
                          <a:latin typeface="Arial" panose="020B0604020202020204" pitchFamily="34" charset="0"/>
                          <a:cs typeface="Arial" panose="020B0604020202020204" pitchFamily="34" charset="0"/>
                        </a:rPr>
                        <a:t>多発外傷</a:t>
                      </a:r>
                      <a:endParaRPr kumimoji="1" lang="en-US" altLang="ja-JP" sz="1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AMPH-B</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30000"/>
                        </a:lnSpc>
                      </a:pPr>
                      <a:r>
                        <a:rPr kumimoji="1" lang="ja-JP" altLang="en-US" sz="1400">
                          <a:latin typeface="Arial" panose="020B0604020202020204" pitchFamily="34" charset="0"/>
                          <a:cs typeface="Arial" panose="020B0604020202020204" pitchFamily="34" charset="0"/>
                        </a:rPr>
                        <a:t>改善</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89001450"/>
                  </a:ext>
                </a:extLst>
              </a:tr>
              <a:tr h="251668">
                <a:tc>
                  <a:txBody>
                    <a:bodyPr/>
                    <a:lstStyle/>
                    <a:p>
                      <a:pPr>
                        <a:lnSpc>
                          <a:spcPct val="130000"/>
                        </a:lnSpc>
                      </a:pPr>
                      <a:r>
                        <a:rPr kumimoji="1" lang="en-US" altLang="ja-JP" sz="1400" dirty="0">
                          <a:latin typeface="Arial" panose="020B0604020202020204" pitchFamily="34" charset="0"/>
                          <a:cs typeface="Arial" panose="020B0604020202020204" pitchFamily="34" charset="0"/>
                        </a:rPr>
                        <a:t>2000, Chan</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r>
                        <a:rPr kumimoji="1" lang="ja-JP" altLang="en-US" sz="1400">
                          <a:latin typeface="Arial" panose="020B0604020202020204" pitchFamily="34" charset="0"/>
                          <a:cs typeface="Arial" panose="020B0604020202020204" pitchFamily="34" charset="0"/>
                        </a:rPr>
                        <a:t>子宮内膜炎</a:t>
                      </a: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r>
                        <a:rPr kumimoji="1" lang="ja-JP" altLang="en-US" sz="1400">
                          <a:latin typeface="Arial" panose="020B0604020202020204" pitchFamily="34" charset="0"/>
                          <a:cs typeface="Arial" panose="020B0604020202020204" pitchFamily="34" charset="0"/>
                        </a:rPr>
                        <a:t>動脈硬化性疾患</a:t>
                      </a:r>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AMPH-B</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pPr>
                      <a:r>
                        <a:rPr kumimoji="1" lang="ja-JP" altLang="en-US" sz="1400">
                          <a:latin typeface="Arial" panose="020B0604020202020204" pitchFamily="34" charset="0"/>
                          <a:cs typeface="Arial" panose="020B0604020202020204" pitchFamily="34" charset="0"/>
                        </a:rPr>
                        <a:t>改善</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5500775"/>
                  </a:ext>
                </a:extLst>
              </a:tr>
              <a:tr h="251668">
                <a:tc>
                  <a:txBody>
                    <a:bodyPr/>
                    <a:lstStyle/>
                    <a:p>
                      <a:pPr>
                        <a:lnSpc>
                          <a:spcPct val="130000"/>
                        </a:lnSpc>
                      </a:pPr>
                      <a:r>
                        <a:rPr kumimoji="1" lang="en-US" altLang="ja-JP" sz="1400" dirty="0">
                          <a:latin typeface="Arial" panose="020B0604020202020204" pitchFamily="34" charset="0"/>
                          <a:cs typeface="Arial" panose="020B0604020202020204" pitchFamily="34" charset="0"/>
                        </a:rPr>
                        <a:t>2000, Cawley</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ja-JP" altLang="en-US" sz="1400">
                          <a:latin typeface="Arial" panose="020B0604020202020204" pitchFamily="34" charset="0"/>
                          <a:cs typeface="Arial" panose="020B0604020202020204" pitchFamily="34" charset="0"/>
                        </a:rPr>
                        <a:t>皮膚粘膜</a:t>
                      </a: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ja-JP" altLang="en-US" sz="1400">
                          <a:latin typeface="Arial" panose="020B0604020202020204" pitchFamily="34" charset="0"/>
                          <a:cs typeface="Arial" panose="020B0604020202020204" pitchFamily="34" charset="0"/>
                        </a:rPr>
                        <a:t>熱傷</a:t>
                      </a:r>
                    </a:p>
                  </a:txBody>
                  <a:tcP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30000"/>
                        </a:lnSpc>
                      </a:pPr>
                      <a:r>
                        <a:rPr kumimoji="1" lang="en-US" altLang="ja-JP" sz="1400" dirty="0">
                          <a:latin typeface="Arial" panose="020B0604020202020204" pitchFamily="34" charset="0"/>
                          <a:cs typeface="Arial" panose="020B0604020202020204" pitchFamily="34" charset="0"/>
                        </a:rPr>
                        <a:t>AMPH-B, FLCZ</a:t>
                      </a:r>
                      <a:endParaRPr kumimoji="1" lang="ja-JP" altLang="en-US" sz="140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1400">
                          <a:latin typeface="Arial" panose="020B0604020202020204" pitchFamily="34" charset="0"/>
                          <a:cs typeface="Arial" panose="020B0604020202020204" pitchFamily="34" charset="0"/>
                        </a:rPr>
                        <a:t>改善</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52705407"/>
                  </a:ext>
                </a:extLst>
              </a:tr>
            </a:tbl>
          </a:graphicData>
        </a:graphic>
      </p:graphicFrame>
      <p:sp>
        <p:nvSpPr>
          <p:cNvPr id="8" name="コンテンツ プレースホルダー 2">
            <a:extLst>
              <a:ext uri="{FF2B5EF4-FFF2-40B4-BE49-F238E27FC236}">
                <a16:creationId xmlns:a16="http://schemas.microsoft.com/office/drawing/2014/main" id="{A2B76E46-CFAE-D447-ACD3-7F19B289D7A4}"/>
              </a:ext>
            </a:extLst>
          </p:cNvPr>
          <p:cNvSpPr txBox="1">
            <a:spLocks/>
          </p:cNvSpPr>
          <p:nvPr/>
        </p:nvSpPr>
        <p:spPr>
          <a:xfrm>
            <a:off x="234516" y="1574614"/>
            <a:ext cx="8784000" cy="4716000"/>
          </a:xfrm>
          <a:prstGeom prst="rect">
            <a:avLst/>
          </a:prstGeom>
          <a:solidFill>
            <a:schemeClr val="bg1"/>
          </a:solidFill>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50000"/>
              </a:lnSpc>
              <a:buFont typeface="Arial"/>
              <a:buNone/>
            </a:pPr>
            <a:endParaRPr lang="en-US" altLang="ja-JP" sz="600" dirty="0"/>
          </a:p>
          <a:p>
            <a:pPr marL="0" indent="0">
              <a:lnSpc>
                <a:spcPct val="150000"/>
              </a:lnSpc>
              <a:buFont typeface="Arial"/>
              <a:buNone/>
            </a:pPr>
            <a:r>
              <a:rPr lang="ja-JP" altLang="en-US" sz="1800"/>
              <a:t>報告年</a:t>
            </a:r>
            <a:r>
              <a:rPr lang="en-US" altLang="ja-JP" sz="1800" dirty="0"/>
              <a:t>: 2000-2018</a:t>
            </a:r>
            <a:r>
              <a:rPr lang="ja-JP" altLang="en-US" sz="1800"/>
              <a:t>年</a:t>
            </a:r>
            <a:endParaRPr lang="en-US" altLang="ja-JP" sz="1800" dirty="0"/>
          </a:p>
          <a:p>
            <a:pPr marL="0" indent="0">
              <a:lnSpc>
                <a:spcPct val="150000"/>
              </a:lnSpc>
              <a:buFont typeface="Arial"/>
              <a:buNone/>
            </a:pPr>
            <a:r>
              <a:rPr lang="ja-JP" altLang="en-US" sz="1800"/>
              <a:t>報告国</a:t>
            </a:r>
            <a:r>
              <a:rPr lang="en-US" altLang="ja-JP" sz="1800" dirty="0"/>
              <a:t>: </a:t>
            </a:r>
            <a:r>
              <a:rPr lang="ja-JP" altLang="en-US" sz="1800"/>
              <a:t>米国</a:t>
            </a:r>
            <a:r>
              <a:rPr lang="en-US" altLang="ja-JP" sz="1800" dirty="0"/>
              <a:t>, </a:t>
            </a:r>
            <a:r>
              <a:rPr lang="ja-JP" altLang="en-US" sz="1800"/>
              <a:t>カナダ</a:t>
            </a:r>
            <a:r>
              <a:rPr lang="en-US" altLang="ja-JP" sz="1800" dirty="0"/>
              <a:t>, </a:t>
            </a:r>
            <a:r>
              <a:rPr lang="ja-JP" altLang="en-US" sz="1800"/>
              <a:t>クロアチア</a:t>
            </a:r>
            <a:r>
              <a:rPr lang="en-US" altLang="ja-JP" sz="1800" dirty="0"/>
              <a:t>, </a:t>
            </a:r>
            <a:r>
              <a:rPr lang="ja-JP" altLang="en-US" sz="1800"/>
              <a:t>スペイン</a:t>
            </a:r>
            <a:r>
              <a:rPr lang="en-US" altLang="ja-JP" sz="1800" dirty="0"/>
              <a:t>, </a:t>
            </a:r>
            <a:r>
              <a:rPr lang="ja-JP" altLang="en-US" sz="1800"/>
              <a:t>ギリシャ</a:t>
            </a:r>
            <a:r>
              <a:rPr lang="en-US" altLang="ja-JP" sz="1800" dirty="0"/>
              <a:t>, </a:t>
            </a:r>
            <a:r>
              <a:rPr lang="ja-JP" altLang="en-US" sz="1800"/>
              <a:t>インド</a:t>
            </a:r>
            <a:r>
              <a:rPr lang="en-US" altLang="ja-JP" sz="1800" dirty="0"/>
              <a:t>, </a:t>
            </a:r>
            <a:r>
              <a:rPr lang="ja-JP" altLang="en-US" sz="1800"/>
              <a:t>中国</a:t>
            </a:r>
            <a:endParaRPr lang="en-US" altLang="ja-JP" sz="1800" dirty="0"/>
          </a:p>
          <a:p>
            <a:pPr marL="0" indent="0">
              <a:lnSpc>
                <a:spcPct val="150000"/>
              </a:lnSpc>
              <a:buFont typeface="Arial"/>
              <a:buNone/>
            </a:pPr>
            <a:r>
              <a:rPr lang="ja-JP" altLang="en-US" sz="1800"/>
              <a:t>症例数</a:t>
            </a:r>
            <a:r>
              <a:rPr lang="en-US" altLang="ja-JP" sz="1800" dirty="0"/>
              <a:t>: 13</a:t>
            </a:r>
            <a:r>
              <a:rPr lang="ja-JP" altLang="en-US" sz="1800"/>
              <a:t>例</a:t>
            </a:r>
            <a:endParaRPr lang="en-US" altLang="ja-JP" sz="1800" dirty="0"/>
          </a:p>
          <a:p>
            <a:pPr marL="0" indent="0">
              <a:lnSpc>
                <a:spcPct val="150000"/>
              </a:lnSpc>
              <a:buFont typeface="Arial"/>
              <a:buNone/>
            </a:pPr>
            <a:r>
              <a:rPr lang="ja-JP" altLang="en-US" sz="1800"/>
              <a:t>年齢</a:t>
            </a:r>
            <a:r>
              <a:rPr lang="en-US" altLang="ja-JP" sz="1800" dirty="0"/>
              <a:t>: 18 – 84</a:t>
            </a:r>
            <a:r>
              <a:rPr lang="ja-JP" altLang="en-US" sz="1800"/>
              <a:t>歳</a:t>
            </a:r>
            <a:r>
              <a:rPr lang="en-US" altLang="ja-JP" sz="1800" dirty="0"/>
              <a:t> (</a:t>
            </a:r>
            <a:r>
              <a:rPr lang="ja-JP" altLang="en-US" sz="1800"/>
              <a:t>不明</a:t>
            </a:r>
            <a:r>
              <a:rPr lang="en-US" altLang="ja-JP" sz="1800" dirty="0"/>
              <a:t> 4</a:t>
            </a:r>
            <a:r>
              <a:rPr lang="ja-JP" altLang="en-US" sz="1800"/>
              <a:t>例</a:t>
            </a:r>
            <a:r>
              <a:rPr lang="en-US" altLang="ja-JP" sz="1800" dirty="0"/>
              <a:t>)</a:t>
            </a:r>
          </a:p>
          <a:p>
            <a:pPr marL="0" indent="0">
              <a:lnSpc>
                <a:spcPct val="150000"/>
              </a:lnSpc>
              <a:buFont typeface="Arial"/>
              <a:buNone/>
            </a:pPr>
            <a:r>
              <a:rPr lang="ja-JP" altLang="en-US" sz="1800"/>
              <a:t>性別</a:t>
            </a:r>
            <a:r>
              <a:rPr lang="en-US" altLang="ja-JP" sz="1800" dirty="0"/>
              <a:t>: </a:t>
            </a:r>
            <a:r>
              <a:rPr lang="ja-JP" altLang="en-US" sz="1800"/>
              <a:t>男性</a:t>
            </a:r>
            <a:r>
              <a:rPr lang="en-US" altLang="ja-JP" sz="1800" dirty="0"/>
              <a:t> 4</a:t>
            </a:r>
            <a:r>
              <a:rPr lang="ja-JP" altLang="en-US" sz="1800"/>
              <a:t>例</a:t>
            </a:r>
            <a:r>
              <a:rPr lang="en-US" altLang="ja-JP" sz="1800" dirty="0"/>
              <a:t>, </a:t>
            </a:r>
            <a:r>
              <a:rPr lang="ja-JP" altLang="en-US" sz="1800"/>
              <a:t>女性</a:t>
            </a:r>
            <a:r>
              <a:rPr lang="en-US" altLang="ja-JP" sz="1800" dirty="0"/>
              <a:t> 5</a:t>
            </a:r>
            <a:r>
              <a:rPr lang="ja-JP" altLang="en-US" sz="1800"/>
              <a:t>例</a:t>
            </a:r>
            <a:r>
              <a:rPr lang="en-US" altLang="ja-JP" sz="1800" dirty="0"/>
              <a:t> (</a:t>
            </a:r>
            <a:r>
              <a:rPr lang="ja-JP" altLang="en-US" sz="1800"/>
              <a:t>不明</a:t>
            </a:r>
            <a:r>
              <a:rPr lang="en-US" altLang="ja-JP" sz="1800" dirty="0"/>
              <a:t> 4</a:t>
            </a:r>
            <a:r>
              <a:rPr lang="ja-JP" altLang="en-US" sz="1800"/>
              <a:t>例</a:t>
            </a:r>
            <a:r>
              <a:rPr lang="en-US" altLang="ja-JP" sz="1800" dirty="0"/>
              <a:t>)</a:t>
            </a:r>
          </a:p>
          <a:p>
            <a:pPr marL="0" indent="0">
              <a:lnSpc>
                <a:spcPct val="150000"/>
              </a:lnSpc>
              <a:buFont typeface="Arial"/>
              <a:buNone/>
            </a:pPr>
            <a:r>
              <a:rPr lang="ja-JP" altLang="en-US" sz="1800">
                <a:solidFill>
                  <a:srgbClr val="FF0000"/>
                </a:solidFill>
              </a:rPr>
              <a:t>原疾患</a:t>
            </a:r>
            <a:r>
              <a:rPr lang="en-US" altLang="ja-JP" sz="1800" dirty="0">
                <a:solidFill>
                  <a:srgbClr val="FF0000"/>
                </a:solidFill>
              </a:rPr>
              <a:t>: </a:t>
            </a:r>
            <a:r>
              <a:rPr lang="ja-JP" altLang="en-US" sz="1800">
                <a:solidFill>
                  <a:srgbClr val="FF0000"/>
                </a:solidFill>
              </a:rPr>
              <a:t>外科手術後</a:t>
            </a:r>
            <a:r>
              <a:rPr lang="en-US" altLang="ja-JP" sz="1800" dirty="0">
                <a:solidFill>
                  <a:srgbClr val="FF0000"/>
                </a:solidFill>
              </a:rPr>
              <a:t> 4</a:t>
            </a:r>
            <a:r>
              <a:rPr lang="ja-JP" altLang="en-US" sz="1800">
                <a:solidFill>
                  <a:srgbClr val="FF0000"/>
                </a:solidFill>
              </a:rPr>
              <a:t>例</a:t>
            </a:r>
            <a:r>
              <a:rPr lang="en-US" altLang="ja-JP" sz="1800" dirty="0">
                <a:solidFill>
                  <a:srgbClr val="FF0000"/>
                </a:solidFill>
              </a:rPr>
              <a:t>, </a:t>
            </a:r>
            <a:r>
              <a:rPr lang="ja-JP" altLang="en-US" sz="1800">
                <a:solidFill>
                  <a:srgbClr val="FF0000"/>
                </a:solidFill>
              </a:rPr>
              <a:t>熱傷</a:t>
            </a:r>
            <a:r>
              <a:rPr lang="en-US" altLang="ja-JP" sz="1800" dirty="0">
                <a:solidFill>
                  <a:srgbClr val="FF0000"/>
                </a:solidFill>
              </a:rPr>
              <a:t> 4</a:t>
            </a:r>
            <a:r>
              <a:rPr lang="ja-JP" altLang="en-US" sz="1800">
                <a:solidFill>
                  <a:srgbClr val="FF0000"/>
                </a:solidFill>
              </a:rPr>
              <a:t>例</a:t>
            </a:r>
            <a:r>
              <a:rPr lang="en-US" altLang="ja-JP" sz="1800" dirty="0">
                <a:solidFill>
                  <a:srgbClr val="FF0000"/>
                </a:solidFill>
              </a:rPr>
              <a:t>, </a:t>
            </a:r>
            <a:r>
              <a:rPr lang="ja-JP" altLang="en-US" sz="1800">
                <a:solidFill>
                  <a:srgbClr val="FF0000"/>
                </a:solidFill>
              </a:rPr>
              <a:t>多発外傷</a:t>
            </a:r>
            <a:r>
              <a:rPr lang="en-US" altLang="ja-JP" sz="1800" dirty="0">
                <a:solidFill>
                  <a:srgbClr val="FF0000"/>
                </a:solidFill>
              </a:rPr>
              <a:t> 2</a:t>
            </a:r>
            <a:r>
              <a:rPr lang="ja-JP" altLang="en-US" sz="1800">
                <a:solidFill>
                  <a:srgbClr val="FF0000"/>
                </a:solidFill>
              </a:rPr>
              <a:t>例</a:t>
            </a:r>
            <a:r>
              <a:rPr lang="en-US" altLang="ja-JP" sz="1800" dirty="0"/>
              <a:t>, </a:t>
            </a:r>
            <a:r>
              <a:rPr lang="ja-JP" altLang="en-US" sz="1800"/>
              <a:t>腹膜透析</a:t>
            </a:r>
            <a:r>
              <a:rPr lang="en-US" altLang="ja-JP" sz="1800" dirty="0"/>
              <a:t> 1</a:t>
            </a:r>
            <a:r>
              <a:rPr lang="ja-JP" altLang="en-US" sz="1800"/>
              <a:t>例</a:t>
            </a:r>
            <a:r>
              <a:rPr lang="en-US" altLang="ja-JP" sz="1800" dirty="0"/>
              <a:t>, </a:t>
            </a:r>
            <a:r>
              <a:rPr lang="ja-JP" altLang="en-US" sz="1800"/>
              <a:t>不明</a:t>
            </a:r>
            <a:r>
              <a:rPr lang="en-US" altLang="ja-JP" sz="1800" dirty="0"/>
              <a:t> 2</a:t>
            </a:r>
            <a:r>
              <a:rPr lang="ja-JP" altLang="en-US" sz="1800"/>
              <a:t>例</a:t>
            </a:r>
            <a:endParaRPr lang="en-US" altLang="ja-JP" sz="1800" dirty="0"/>
          </a:p>
          <a:p>
            <a:pPr marL="0" indent="0">
              <a:lnSpc>
                <a:spcPct val="150000"/>
              </a:lnSpc>
              <a:buFont typeface="Arial"/>
              <a:buNone/>
            </a:pPr>
            <a:r>
              <a:rPr lang="ja-JP" altLang="en-US" sz="1800">
                <a:solidFill>
                  <a:srgbClr val="FF0000"/>
                </a:solidFill>
              </a:rPr>
              <a:t>糖尿病合併例</a:t>
            </a:r>
            <a:r>
              <a:rPr lang="en-US" altLang="ja-JP" sz="1800" dirty="0">
                <a:solidFill>
                  <a:srgbClr val="FF0000"/>
                </a:solidFill>
              </a:rPr>
              <a:t>: 5</a:t>
            </a:r>
            <a:r>
              <a:rPr lang="ja-JP" altLang="en-US" sz="1800">
                <a:solidFill>
                  <a:srgbClr val="FF0000"/>
                </a:solidFill>
              </a:rPr>
              <a:t>例</a:t>
            </a:r>
            <a:endParaRPr lang="en-US" altLang="ja-JP" sz="1800" dirty="0">
              <a:solidFill>
                <a:srgbClr val="FF0000"/>
              </a:solidFill>
            </a:endParaRPr>
          </a:p>
          <a:p>
            <a:pPr marL="0" indent="0">
              <a:lnSpc>
                <a:spcPct val="150000"/>
              </a:lnSpc>
              <a:buFont typeface="Arial"/>
              <a:buNone/>
            </a:pPr>
            <a:r>
              <a:rPr lang="ja-JP" altLang="en-US" sz="1800"/>
              <a:t>感染臓器</a:t>
            </a:r>
            <a:r>
              <a:rPr lang="en-US" altLang="ja-JP" sz="1800" dirty="0"/>
              <a:t>: SSI 4</a:t>
            </a:r>
            <a:r>
              <a:rPr lang="ja-JP" altLang="en-US" sz="1800"/>
              <a:t>例</a:t>
            </a:r>
            <a:r>
              <a:rPr lang="en-US" altLang="ja-JP" sz="1800" dirty="0"/>
              <a:t>, </a:t>
            </a:r>
            <a:r>
              <a:rPr lang="ja-JP" altLang="en-US" sz="1800"/>
              <a:t>皮膚粘膜</a:t>
            </a:r>
            <a:r>
              <a:rPr lang="en-US" altLang="ja-JP" sz="1800" dirty="0"/>
              <a:t> 4</a:t>
            </a:r>
            <a:r>
              <a:rPr lang="ja-JP" altLang="en-US" sz="1800"/>
              <a:t>例</a:t>
            </a:r>
            <a:r>
              <a:rPr lang="en-US" altLang="ja-JP" sz="1800" dirty="0"/>
              <a:t>, </a:t>
            </a:r>
            <a:r>
              <a:rPr lang="ja-JP" altLang="en-US" sz="1800"/>
              <a:t>髄膜炎</a:t>
            </a:r>
            <a:r>
              <a:rPr lang="en-US" altLang="ja-JP" sz="1800" dirty="0"/>
              <a:t> 2</a:t>
            </a:r>
            <a:r>
              <a:rPr lang="ja-JP" altLang="en-US" sz="1800"/>
              <a:t>例</a:t>
            </a:r>
            <a:r>
              <a:rPr lang="en-US" altLang="ja-JP" sz="1800" dirty="0"/>
              <a:t>, </a:t>
            </a:r>
            <a:r>
              <a:rPr lang="ja-JP" altLang="en-US" sz="1800"/>
              <a:t>腹膜炎</a:t>
            </a:r>
            <a:r>
              <a:rPr lang="en-US" altLang="ja-JP" sz="1800" dirty="0"/>
              <a:t> 1</a:t>
            </a:r>
            <a:r>
              <a:rPr lang="ja-JP" altLang="en-US" sz="1800"/>
              <a:t>例</a:t>
            </a:r>
            <a:r>
              <a:rPr lang="en-US" altLang="ja-JP" sz="1800" dirty="0"/>
              <a:t>, </a:t>
            </a:r>
            <a:r>
              <a:rPr lang="ja-JP" altLang="en-US" sz="1800"/>
              <a:t>尿路感染</a:t>
            </a:r>
            <a:r>
              <a:rPr lang="en-US" altLang="ja-JP" sz="1800" dirty="0"/>
              <a:t> 1</a:t>
            </a:r>
            <a:r>
              <a:rPr lang="ja-JP" altLang="en-US" sz="1800"/>
              <a:t>例</a:t>
            </a:r>
            <a:r>
              <a:rPr lang="en-US" altLang="ja-JP" sz="1800" dirty="0"/>
              <a:t>, </a:t>
            </a:r>
            <a:r>
              <a:rPr lang="ja-JP" altLang="en-US" sz="1800"/>
              <a:t>子宮内膜炎</a:t>
            </a:r>
            <a:r>
              <a:rPr lang="en-US" altLang="ja-JP" sz="1800" dirty="0"/>
              <a:t> 1</a:t>
            </a:r>
            <a:r>
              <a:rPr lang="ja-JP" altLang="en-US" sz="1800"/>
              <a:t>例</a:t>
            </a:r>
            <a:endParaRPr lang="en-US" altLang="ja-JP" sz="1800" dirty="0"/>
          </a:p>
          <a:p>
            <a:pPr marL="0" indent="0">
              <a:lnSpc>
                <a:spcPct val="150000"/>
              </a:lnSpc>
              <a:buNone/>
            </a:pPr>
            <a:r>
              <a:rPr lang="ja-JP" altLang="en-US" sz="1800"/>
              <a:t>治療薬</a:t>
            </a:r>
            <a:r>
              <a:rPr lang="en-US" altLang="ja-JP" sz="1800" dirty="0"/>
              <a:t>: AMPH-B 3</a:t>
            </a:r>
            <a:r>
              <a:rPr lang="ja-JP" altLang="en-US" sz="1800"/>
              <a:t>例</a:t>
            </a:r>
            <a:r>
              <a:rPr lang="en-US" altLang="ja-JP" sz="1800" dirty="0"/>
              <a:t>, FLCZ 3</a:t>
            </a:r>
            <a:r>
              <a:rPr lang="ja-JP" altLang="en-US" sz="1800"/>
              <a:t>例</a:t>
            </a:r>
            <a:r>
              <a:rPr lang="en-US" altLang="ja-JP" sz="1800" dirty="0"/>
              <a:t>, VRCZ</a:t>
            </a:r>
            <a:r>
              <a:rPr lang="ja-JP" altLang="en-US" sz="1800"/>
              <a:t> </a:t>
            </a:r>
            <a:r>
              <a:rPr lang="en-US" altLang="ja-JP" sz="1800" dirty="0"/>
              <a:t>2</a:t>
            </a:r>
            <a:r>
              <a:rPr lang="ja-JP" altLang="en-US" sz="1800"/>
              <a:t>例</a:t>
            </a:r>
            <a:r>
              <a:rPr lang="en-US" altLang="ja-JP" sz="1800" dirty="0"/>
              <a:t>, AMPH-B+VRCZ 2</a:t>
            </a:r>
            <a:r>
              <a:rPr lang="ja-JP" altLang="en-US" sz="1800"/>
              <a:t>例</a:t>
            </a:r>
            <a:r>
              <a:rPr lang="en-US" altLang="ja-JP" sz="1800" dirty="0"/>
              <a:t>, AMPH-B+FLCZ 2</a:t>
            </a:r>
            <a:r>
              <a:rPr lang="ja-JP" altLang="en-US" sz="1800"/>
              <a:t>例</a:t>
            </a:r>
            <a:r>
              <a:rPr lang="en-US" altLang="ja-JP" sz="1800" dirty="0"/>
              <a:t> </a:t>
            </a:r>
          </a:p>
        </p:txBody>
      </p:sp>
    </p:spTree>
    <p:extLst>
      <p:ext uri="{BB962C8B-B14F-4D97-AF65-F5344CB8AC3E}">
        <p14:creationId xmlns:p14="http://schemas.microsoft.com/office/powerpoint/2010/main" val="1794963225"/>
      </p:ext>
    </p:extLst>
  </p:cSld>
  <p:clrMapOvr>
    <a:masterClrMapping/>
  </p:clrMapOvr>
  <mc:AlternateContent xmlns:mc="http://schemas.openxmlformats.org/markup-compatibility/2006" xmlns:p14="http://schemas.microsoft.com/office/powerpoint/2010/main">
    <mc:Choice Requires="p14">
      <p:transition spd="slow" p14:dur="2000" advTm="35574"/>
    </mc:Choice>
    <mc:Fallback xmlns="">
      <p:transition xmlns:p14="http://schemas.microsoft.com/office/powerpoint/2010/main" spd="slow" advTm="355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 y="-14586"/>
            <a:ext cx="9180000" cy="899999"/>
          </a:xfrm>
          <a:solidFill>
            <a:schemeClr val="tx1">
              <a:lumMod val="75000"/>
              <a:lumOff val="25000"/>
            </a:schemeClr>
          </a:solidFill>
        </p:spPr>
        <p:txBody>
          <a:bodyPr>
            <a:normAutofit/>
          </a:bodyPr>
          <a:lstStyle/>
          <a:p>
            <a:r>
              <a:rPr lang="ja-JP" altLang="en-US" b="1">
                <a:solidFill>
                  <a:schemeClr val="bg1"/>
                </a:solidFill>
              </a:rPr>
              <a:t>治療薬の選択</a:t>
            </a:r>
            <a:endParaRPr kumimoji="1" lang="ja-JP" altLang="en-US" b="1" dirty="0">
              <a:solidFill>
                <a:schemeClr val="bg1"/>
              </a:solidFill>
            </a:endParaRPr>
          </a:p>
        </p:txBody>
      </p:sp>
      <p:sp>
        <p:nvSpPr>
          <p:cNvPr id="6" name="コンテンツ プレースホルダー 2"/>
          <p:cNvSpPr txBox="1">
            <a:spLocks/>
          </p:cNvSpPr>
          <p:nvPr/>
        </p:nvSpPr>
        <p:spPr>
          <a:xfrm>
            <a:off x="165175" y="973034"/>
            <a:ext cx="8820000" cy="5414983"/>
          </a:xfrm>
          <a:prstGeom prst="rect">
            <a:avLst/>
          </a:prstGeom>
          <a:solidFill>
            <a:srgbClr val="FFFFFF"/>
          </a:solidFill>
          <a:ln w="28575" cmpd="sng">
            <a:solidFill>
              <a:srgbClr val="404040"/>
            </a:solidFill>
          </a:ln>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20000"/>
              </a:lnSpc>
              <a:buNone/>
            </a:pPr>
            <a:endParaRPr lang="en-US" altLang="en-US" sz="2000" dirty="0"/>
          </a:p>
        </p:txBody>
      </p:sp>
      <p:pic>
        <p:nvPicPr>
          <p:cNvPr id="9" name="図 8"/>
          <p:cNvPicPr>
            <a:picLocks noChangeAspect="1"/>
          </p:cNvPicPr>
          <p:nvPr/>
        </p:nvPicPr>
        <p:blipFill>
          <a:blip r:embed="rId3"/>
          <a:stretch>
            <a:fillRect/>
          </a:stretch>
        </p:blipFill>
        <p:spPr>
          <a:xfrm>
            <a:off x="8653090" y="6497171"/>
            <a:ext cx="487606" cy="360828"/>
          </a:xfrm>
          <a:prstGeom prst="rect">
            <a:avLst/>
          </a:prstGeom>
        </p:spPr>
      </p:pic>
      <p:sp>
        <p:nvSpPr>
          <p:cNvPr id="10" name="テキスト ボックス 9"/>
          <p:cNvSpPr txBox="1"/>
          <p:nvPr/>
        </p:nvSpPr>
        <p:spPr>
          <a:xfrm>
            <a:off x="4882716" y="6551813"/>
            <a:ext cx="3769438" cy="338554"/>
          </a:xfrm>
          <a:prstGeom prst="rect">
            <a:avLst/>
          </a:prstGeom>
          <a:noFill/>
        </p:spPr>
        <p:txBody>
          <a:bodyPr wrap="square" rtlCol="0">
            <a:spAutoFit/>
          </a:bodyPr>
          <a:lstStyle/>
          <a:p>
            <a:r>
              <a:rPr lang="en-US" altLang="ja-JP" sz="1600" b="1" i="1" dirty="0">
                <a:solidFill>
                  <a:schemeClr val="tx1">
                    <a:lumMod val="75000"/>
                    <a:lumOff val="25000"/>
                  </a:schemeClr>
                </a:solidFill>
              </a:rPr>
              <a:t>Kobe City Medical Center General Hospital</a:t>
            </a:r>
            <a:endParaRPr kumimoji="1" lang="ja-JP" altLang="en-US" sz="1600" b="1" i="1" dirty="0">
              <a:solidFill>
                <a:schemeClr val="tx1">
                  <a:lumMod val="75000"/>
                  <a:lumOff val="25000"/>
                </a:schemeClr>
              </a:solidFill>
            </a:endParaRPr>
          </a:p>
        </p:txBody>
      </p:sp>
      <p:sp>
        <p:nvSpPr>
          <p:cNvPr id="3" name="コンテンツ プレースホルダー 2">
            <a:extLst>
              <a:ext uri="{FF2B5EF4-FFF2-40B4-BE49-F238E27FC236}">
                <a16:creationId xmlns:a16="http://schemas.microsoft.com/office/drawing/2014/main" id="{4F21463C-76E7-BC4C-8D25-706BCA0132F3}"/>
              </a:ext>
            </a:extLst>
          </p:cNvPr>
          <p:cNvSpPr>
            <a:spLocks noGrp="1"/>
          </p:cNvSpPr>
          <p:nvPr>
            <p:ph idx="1"/>
          </p:nvPr>
        </p:nvSpPr>
        <p:spPr>
          <a:xfrm>
            <a:off x="457200" y="1636776"/>
            <a:ext cx="8229600" cy="4525963"/>
          </a:xfrm>
        </p:spPr>
        <p:txBody>
          <a:bodyPr>
            <a:normAutofit/>
          </a:bodyPr>
          <a:lstStyle/>
          <a:p>
            <a:r>
              <a:rPr lang="en-US" altLang="ja-JP" sz="2400" dirty="0"/>
              <a:t>T. </a:t>
            </a:r>
            <a:r>
              <a:rPr lang="en-US" altLang="ja-JP" sz="2400" i="1" dirty="0" err="1"/>
              <a:t>asahii</a:t>
            </a:r>
            <a:r>
              <a:rPr lang="ja-JP" altLang="en-US" sz="2400"/>
              <a:t>はキャンディン系抗菌薬には自然耐性を示す</a:t>
            </a:r>
            <a:r>
              <a:rPr lang="en-US" altLang="ja-JP" sz="2400" dirty="0"/>
              <a:t>.</a:t>
            </a:r>
          </a:p>
          <a:p>
            <a:pPr marL="0" indent="0" algn="r">
              <a:buNone/>
            </a:pPr>
            <a:r>
              <a:rPr lang="en-US" altLang="ja-JP" sz="1600" i="1" dirty="0">
                <a:solidFill>
                  <a:schemeClr val="tx1">
                    <a:lumMod val="75000"/>
                    <a:lumOff val="25000"/>
                  </a:schemeClr>
                </a:solidFill>
              </a:rPr>
              <a:t>Tawara et al. </a:t>
            </a:r>
            <a:r>
              <a:rPr lang="en-US" altLang="ja-JP" sz="1600" i="1" dirty="0" err="1">
                <a:solidFill>
                  <a:schemeClr val="tx1">
                    <a:lumMod val="75000"/>
                    <a:lumOff val="25000"/>
                  </a:schemeClr>
                </a:solidFill>
              </a:rPr>
              <a:t>Antimicrob</a:t>
            </a:r>
            <a:r>
              <a:rPr lang="en-US" altLang="ja-JP" sz="1600" i="1" dirty="0">
                <a:solidFill>
                  <a:schemeClr val="tx1">
                    <a:lumMod val="75000"/>
                    <a:lumOff val="25000"/>
                  </a:schemeClr>
                </a:solidFill>
              </a:rPr>
              <a:t> Agents </a:t>
            </a:r>
            <a:r>
              <a:rPr lang="en-US" altLang="ja-JP" sz="1600" i="1" dirty="0" err="1">
                <a:solidFill>
                  <a:schemeClr val="tx1">
                    <a:lumMod val="75000"/>
                    <a:lumOff val="25000"/>
                  </a:schemeClr>
                </a:solidFill>
              </a:rPr>
              <a:t>Chemother</a:t>
            </a:r>
            <a:r>
              <a:rPr lang="en-US" altLang="ja-JP" sz="1600" i="1" dirty="0">
                <a:solidFill>
                  <a:schemeClr val="tx1">
                    <a:lumMod val="75000"/>
                    <a:lumOff val="25000"/>
                  </a:schemeClr>
                </a:solidFill>
              </a:rPr>
              <a:t>. 2000;44(1):57-62.</a:t>
            </a:r>
            <a:endParaRPr lang="ja-JP" altLang="en-US" sz="1600" i="1">
              <a:solidFill>
                <a:schemeClr val="tx1">
                  <a:lumMod val="75000"/>
                  <a:lumOff val="25000"/>
                </a:schemeClr>
              </a:solidFill>
            </a:endParaRPr>
          </a:p>
          <a:p>
            <a:endParaRPr lang="en-US" altLang="ja-JP" sz="2400" dirty="0"/>
          </a:p>
          <a:p>
            <a:r>
              <a:rPr lang="ja-JP" altLang="en-US" sz="2400"/>
              <a:t>各種抗真菌薬に対するブレイクポイン トは設定されていないが</a:t>
            </a:r>
            <a:r>
              <a:rPr lang="en-US" altLang="ja-JP" sz="2400" dirty="0"/>
              <a:t>, </a:t>
            </a:r>
            <a:r>
              <a:rPr lang="ja-JP" altLang="en-US" sz="2400"/>
              <a:t>治療成功例の症例報告では，アゾール系薬，特にボリコ ナゾールに対する感受性が良好であった</a:t>
            </a:r>
            <a:r>
              <a:rPr lang="en-US" altLang="ja-JP" sz="2400" dirty="0"/>
              <a:t>.</a:t>
            </a:r>
            <a:r>
              <a:rPr lang="ja-JP" altLang="en-US" sz="2400"/>
              <a:t> </a:t>
            </a:r>
            <a:endParaRPr lang="en-US" altLang="ja-JP" sz="2400" dirty="0"/>
          </a:p>
          <a:p>
            <a:pPr marL="0" indent="0" algn="r">
              <a:buNone/>
            </a:pPr>
            <a:r>
              <a:rPr lang="en-US" altLang="ja-JP" sz="1600" i="1" dirty="0" err="1">
                <a:solidFill>
                  <a:schemeClr val="tx1">
                    <a:lumMod val="75000"/>
                    <a:lumOff val="25000"/>
                  </a:schemeClr>
                </a:solidFill>
              </a:rPr>
              <a:t>Foumier</a:t>
            </a:r>
            <a:r>
              <a:rPr lang="en-US" altLang="ja-JP" sz="1600" i="1" dirty="0">
                <a:solidFill>
                  <a:schemeClr val="tx1">
                    <a:lumMod val="75000"/>
                    <a:lumOff val="25000"/>
                  </a:schemeClr>
                </a:solidFill>
              </a:rPr>
              <a:t> et al. </a:t>
            </a:r>
            <a:r>
              <a:rPr lang="en-US" altLang="ja-JP" sz="1600" i="1" dirty="0" err="1">
                <a:solidFill>
                  <a:schemeClr val="tx1">
                    <a:lumMod val="75000"/>
                    <a:lumOff val="25000"/>
                  </a:schemeClr>
                </a:solidFill>
              </a:rPr>
              <a:t>Eur</a:t>
            </a:r>
            <a:r>
              <a:rPr lang="en-US" altLang="ja-JP" sz="1600" i="1" dirty="0">
                <a:solidFill>
                  <a:schemeClr val="tx1">
                    <a:lumMod val="75000"/>
                    <a:lumOff val="25000"/>
                  </a:schemeClr>
                </a:solidFill>
              </a:rPr>
              <a:t> J </a:t>
            </a:r>
            <a:r>
              <a:rPr lang="en-US" altLang="ja-JP" sz="1600" i="1" dirty="0" err="1">
                <a:solidFill>
                  <a:schemeClr val="tx1">
                    <a:lumMod val="75000"/>
                    <a:lumOff val="25000"/>
                  </a:schemeClr>
                </a:solidFill>
              </a:rPr>
              <a:t>Clin</a:t>
            </a:r>
            <a:r>
              <a:rPr lang="en-US" altLang="ja-JP" sz="1600" i="1" dirty="0">
                <a:solidFill>
                  <a:schemeClr val="tx1">
                    <a:lumMod val="75000"/>
                    <a:lumOff val="25000"/>
                  </a:schemeClr>
                </a:solidFill>
              </a:rPr>
              <a:t> </a:t>
            </a:r>
            <a:r>
              <a:rPr lang="en-US" altLang="ja-JP" sz="1600" i="1" dirty="0" err="1">
                <a:solidFill>
                  <a:schemeClr val="tx1">
                    <a:lumMod val="75000"/>
                    <a:lumOff val="25000"/>
                  </a:schemeClr>
                </a:solidFill>
              </a:rPr>
              <a:t>Microbiol</a:t>
            </a:r>
            <a:r>
              <a:rPr lang="en-US" altLang="ja-JP" sz="1600" i="1" dirty="0">
                <a:solidFill>
                  <a:schemeClr val="tx1">
                    <a:lumMod val="75000"/>
                    <a:lumOff val="25000"/>
                  </a:schemeClr>
                </a:solidFill>
              </a:rPr>
              <a:t> Infect Dis. 2002;21(12):892-6.</a:t>
            </a:r>
            <a:endParaRPr lang="ja-JP" altLang="en-US" sz="1600" i="1">
              <a:solidFill>
                <a:schemeClr val="tx1">
                  <a:lumMod val="75000"/>
                  <a:lumOff val="25000"/>
                </a:schemeClr>
              </a:solidFill>
            </a:endParaRPr>
          </a:p>
          <a:p>
            <a:endParaRPr lang="en-US" altLang="ja-JP" sz="2400" dirty="0"/>
          </a:p>
          <a:p>
            <a:r>
              <a:rPr lang="ja-JP" altLang="en-US" sz="2400"/>
              <a:t>アムホテリシン</a:t>
            </a:r>
            <a:r>
              <a:rPr lang="en-US" altLang="ja-JP" sz="2400" dirty="0"/>
              <a:t>B</a:t>
            </a:r>
            <a:r>
              <a:rPr lang="ja-JP" altLang="en-US" sz="2400"/>
              <a:t>は常用量では治療効果が期待できない</a:t>
            </a:r>
            <a:r>
              <a:rPr lang="en-US" altLang="ja-JP" sz="2400" dirty="0"/>
              <a:t>.</a:t>
            </a:r>
          </a:p>
          <a:p>
            <a:pPr marL="0" indent="0" algn="r">
              <a:buNone/>
            </a:pPr>
            <a:r>
              <a:rPr lang="en-US" altLang="ja-JP" sz="1500" i="1" dirty="0">
                <a:solidFill>
                  <a:schemeClr val="tx1">
                    <a:lumMod val="75000"/>
                    <a:lumOff val="25000"/>
                  </a:schemeClr>
                </a:solidFill>
              </a:rPr>
              <a:t>Walsh et al. J </a:t>
            </a:r>
            <a:r>
              <a:rPr lang="en-US" altLang="ja-JP" sz="1500" i="1" dirty="0" err="1">
                <a:solidFill>
                  <a:schemeClr val="tx1">
                    <a:lumMod val="75000"/>
                    <a:lumOff val="25000"/>
                  </a:schemeClr>
                </a:solidFill>
              </a:rPr>
              <a:t>Clin</a:t>
            </a:r>
            <a:r>
              <a:rPr lang="en-US" altLang="ja-JP" sz="1500" i="1" dirty="0">
                <a:solidFill>
                  <a:schemeClr val="tx1">
                    <a:lumMod val="75000"/>
                    <a:lumOff val="25000"/>
                  </a:schemeClr>
                </a:solidFill>
              </a:rPr>
              <a:t> </a:t>
            </a:r>
            <a:r>
              <a:rPr lang="en-US" altLang="ja-JP" sz="1500" i="1" dirty="0" err="1">
                <a:solidFill>
                  <a:schemeClr val="tx1">
                    <a:lumMod val="75000"/>
                    <a:lumOff val="25000"/>
                  </a:schemeClr>
                </a:solidFill>
              </a:rPr>
              <a:t>Microbiol</a:t>
            </a:r>
            <a:r>
              <a:rPr lang="en-US" altLang="ja-JP" sz="1500" i="1" dirty="0">
                <a:solidFill>
                  <a:schemeClr val="tx1">
                    <a:lumMod val="75000"/>
                    <a:lumOff val="25000"/>
                  </a:schemeClr>
                </a:solidFill>
              </a:rPr>
              <a:t>. 1990;28(7):1616-22.</a:t>
            </a:r>
            <a:br>
              <a:rPr lang="en-US" altLang="ja-JP" sz="1500" i="1" dirty="0">
                <a:solidFill>
                  <a:schemeClr val="tx1">
                    <a:lumMod val="75000"/>
                    <a:lumOff val="25000"/>
                  </a:schemeClr>
                </a:solidFill>
              </a:rPr>
            </a:br>
            <a:r>
              <a:rPr lang="en-US" altLang="ja-JP" sz="1500" i="1" dirty="0" err="1">
                <a:solidFill>
                  <a:schemeClr val="tx1">
                    <a:lumMod val="75000"/>
                    <a:lumOff val="25000"/>
                  </a:schemeClr>
                </a:solidFill>
              </a:rPr>
              <a:t>Toriumi</a:t>
            </a:r>
            <a:r>
              <a:rPr lang="en-US" altLang="ja-JP" sz="1500" i="1" dirty="0">
                <a:solidFill>
                  <a:schemeClr val="tx1">
                    <a:lumMod val="75000"/>
                    <a:lumOff val="25000"/>
                  </a:schemeClr>
                </a:solidFill>
              </a:rPr>
              <a:t> et al. </a:t>
            </a:r>
            <a:r>
              <a:rPr lang="en-US" altLang="ja-JP" sz="1500" i="1" dirty="0" err="1">
                <a:solidFill>
                  <a:schemeClr val="tx1">
                    <a:lumMod val="75000"/>
                    <a:lumOff val="25000"/>
                  </a:schemeClr>
                </a:solidFill>
              </a:rPr>
              <a:t>Microbiol</a:t>
            </a:r>
            <a:r>
              <a:rPr lang="en-US" altLang="ja-JP" sz="1500" i="1" dirty="0">
                <a:solidFill>
                  <a:schemeClr val="tx1">
                    <a:lumMod val="75000"/>
                    <a:lumOff val="25000"/>
                  </a:schemeClr>
                </a:solidFill>
              </a:rPr>
              <a:t> Immunol. 2002;46(2):89-93.</a:t>
            </a:r>
            <a:endParaRPr lang="ja-JP" altLang="en-US"/>
          </a:p>
        </p:txBody>
      </p:sp>
    </p:spTree>
    <p:extLst>
      <p:ext uri="{BB962C8B-B14F-4D97-AF65-F5344CB8AC3E}">
        <p14:creationId xmlns:p14="http://schemas.microsoft.com/office/powerpoint/2010/main" val="3434116874"/>
      </p:ext>
    </p:extLst>
  </p:cSld>
  <p:clrMapOvr>
    <a:masterClrMapping/>
  </p:clrMapOvr>
  <mc:AlternateContent xmlns:mc="http://schemas.openxmlformats.org/markup-compatibility/2006" xmlns:p14="http://schemas.microsoft.com/office/powerpoint/2010/main">
    <mc:Choice Requires="p14">
      <p:transition spd="slow" p14:dur="2000" advTm="35574"/>
    </mc:Choice>
    <mc:Fallback xmlns="">
      <p:transition xmlns:p14="http://schemas.microsoft.com/office/powerpoint/2010/main" spd="slow" advTm="3557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 y="-14586"/>
            <a:ext cx="9180000" cy="899999"/>
          </a:xfrm>
          <a:solidFill>
            <a:schemeClr val="tx1">
              <a:lumMod val="75000"/>
              <a:lumOff val="25000"/>
            </a:schemeClr>
          </a:solidFill>
        </p:spPr>
        <p:txBody>
          <a:bodyPr>
            <a:normAutofit/>
          </a:bodyPr>
          <a:lstStyle/>
          <a:p>
            <a:r>
              <a:rPr lang="ja-JP" altLang="en-US" b="1">
                <a:solidFill>
                  <a:schemeClr val="bg1"/>
                </a:solidFill>
              </a:rPr>
              <a:t>結語</a:t>
            </a:r>
            <a:endParaRPr kumimoji="1" lang="ja-JP" altLang="en-US" b="1" dirty="0">
              <a:solidFill>
                <a:schemeClr val="bg1"/>
              </a:solidFill>
            </a:endParaRPr>
          </a:p>
        </p:txBody>
      </p:sp>
      <p:sp>
        <p:nvSpPr>
          <p:cNvPr id="6" name="コンテンツ プレースホルダー 2"/>
          <p:cNvSpPr txBox="1">
            <a:spLocks/>
          </p:cNvSpPr>
          <p:nvPr/>
        </p:nvSpPr>
        <p:spPr>
          <a:xfrm>
            <a:off x="165175" y="973034"/>
            <a:ext cx="8820000" cy="5414983"/>
          </a:xfrm>
          <a:prstGeom prst="rect">
            <a:avLst/>
          </a:prstGeom>
          <a:solidFill>
            <a:srgbClr val="FFFFFF"/>
          </a:solidFill>
          <a:ln w="28575" cmpd="sng">
            <a:solidFill>
              <a:srgbClr val="404040"/>
            </a:solidFill>
          </a:ln>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20000"/>
              </a:lnSpc>
              <a:buNone/>
            </a:pPr>
            <a:endParaRPr lang="en-US" altLang="en-US" sz="2000" dirty="0"/>
          </a:p>
        </p:txBody>
      </p:sp>
      <p:pic>
        <p:nvPicPr>
          <p:cNvPr id="9" name="図 8"/>
          <p:cNvPicPr>
            <a:picLocks noChangeAspect="1"/>
          </p:cNvPicPr>
          <p:nvPr/>
        </p:nvPicPr>
        <p:blipFill>
          <a:blip r:embed="rId3"/>
          <a:stretch>
            <a:fillRect/>
          </a:stretch>
        </p:blipFill>
        <p:spPr>
          <a:xfrm>
            <a:off x="8653090" y="6497171"/>
            <a:ext cx="487606" cy="360828"/>
          </a:xfrm>
          <a:prstGeom prst="rect">
            <a:avLst/>
          </a:prstGeom>
        </p:spPr>
      </p:pic>
      <p:sp>
        <p:nvSpPr>
          <p:cNvPr id="10" name="テキスト ボックス 9"/>
          <p:cNvSpPr txBox="1"/>
          <p:nvPr/>
        </p:nvSpPr>
        <p:spPr>
          <a:xfrm>
            <a:off x="4882716" y="6551813"/>
            <a:ext cx="3769438" cy="338554"/>
          </a:xfrm>
          <a:prstGeom prst="rect">
            <a:avLst/>
          </a:prstGeom>
          <a:noFill/>
        </p:spPr>
        <p:txBody>
          <a:bodyPr wrap="square" rtlCol="0">
            <a:spAutoFit/>
          </a:bodyPr>
          <a:lstStyle/>
          <a:p>
            <a:r>
              <a:rPr lang="en-US" altLang="ja-JP" sz="1600" b="1" i="1" dirty="0">
                <a:solidFill>
                  <a:schemeClr val="tx1">
                    <a:lumMod val="75000"/>
                    <a:lumOff val="25000"/>
                  </a:schemeClr>
                </a:solidFill>
              </a:rPr>
              <a:t>Kobe City Medical Center General Hospital</a:t>
            </a:r>
            <a:endParaRPr kumimoji="1" lang="ja-JP" altLang="en-US" sz="1600" b="1" i="1" dirty="0">
              <a:solidFill>
                <a:schemeClr val="tx1">
                  <a:lumMod val="75000"/>
                  <a:lumOff val="25000"/>
                </a:schemeClr>
              </a:solidFill>
            </a:endParaRPr>
          </a:p>
        </p:txBody>
      </p:sp>
      <p:sp>
        <p:nvSpPr>
          <p:cNvPr id="3" name="コンテンツ プレースホルダー 2">
            <a:extLst>
              <a:ext uri="{FF2B5EF4-FFF2-40B4-BE49-F238E27FC236}">
                <a16:creationId xmlns:a16="http://schemas.microsoft.com/office/drawing/2014/main" id="{4F21463C-76E7-BC4C-8D25-706BCA0132F3}"/>
              </a:ext>
            </a:extLst>
          </p:cNvPr>
          <p:cNvSpPr>
            <a:spLocks noGrp="1"/>
          </p:cNvSpPr>
          <p:nvPr>
            <p:ph idx="1"/>
          </p:nvPr>
        </p:nvSpPr>
        <p:spPr>
          <a:xfrm>
            <a:off x="466057" y="2140479"/>
            <a:ext cx="8229600" cy="2919132"/>
          </a:xfrm>
        </p:spPr>
        <p:txBody>
          <a:bodyPr>
            <a:spAutoFit/>
          </a:bodyPr>
          <a:lstStyle/>
          <a:p>
            <a:pPr>
              <a:lnSpc>
                <a:spcPct val="120000"/>
              </a:lnSpc>
            </a:pPr>
            <a:r>
              <a:rPr lang="ja-JP" altLang="en-US" sz="2400"/>
              <a:t>免疫正常患者で</a:t>
            </a:r>
            <a:r>
              <a:rPr lang="en-US" altLang="ja-JP" sz="2400" dirty="0"/>
              <a:t>, </a:t>
            </a:r>
            <a:r>
              <a:rPr lang="ja-JP" altLang="en-US" sz="2400"/>
              <a:t>重症多発外傷後に</a:t>
            </a:r>
            <a:r>
              <a:rPr lang="en-US" altLang="ja-JP" sz="2400" i="1" dirty="0" err="1"/>
              <a:t>Trichosporon</a:t>
            </a:r>
            <a:r>
              <a:rPr lang="en-US" altLang="ja-JP" sz="2400" i="1" dirty="0"/>
              <a:t> </a:t>
            </a:r>
            <a:r>
              <a:rPr lang="en-US" altLang="ja-JP" sz="2400" i="1" dirty="0" err="1"/>
              <a:t>asahii</a:t>
            </a:r>
            <a:r>
              <a:rPr lang="ja-JP" altLang="en-US" sz="2400"/>
              <a:t>による後腹膜膿瘍を合併した</a:t>
            </a:r>
            <a:r>
              <a:rPr lang="en-US" altLang="ja-JP" sz="2400" dirty="0"/>
              <a:t>1</a:t>
            </a:r>
            <a:r>
              <a:rPr lang="ja-JP" altLang="en-US" sz="2400"/>
              <a:t>例を経験した</a:t>
            </a:r>
            <a:r>
              <a:rPr lang="en-US" altLang="ja-JP" sz="2400" dirty="0"/>
              <a:t>.</a:t>
            </a:r>
          </a:p>
          <a:p>
            <a:pPr marL="0" indent="0">
              <a:lnSpc>
                <a:spcPct val="120000"/>
              </a:lnSpc>
              <a:buNone/>
            </a:pPr>
            <a:endParaRPr lang="en-US" altLang="ja-JP" sz="600" dirty="0"/>
          </a:p>
          <a:p>
            <a:pPr>
              <a:lnSpc>
                <a:spcPct val="120000"/>
              </a:lnSpc>
            </a:pPr>
            <a:r>
              <a:rPr lang="en-US" altLang="ja-JP" sz="2400" i="1" dirty="0"/>
              <a:t>T. </a:t>
            </a:r>
            <a:r>
              <a:rPr lang="en-US" altLang="ja-JP" sz="2400" i="1" dirty="0" err="1"/>
              <a:t>asahii</a:t>
            </a:r>
            <a:r>
              <a:rPr lang="ja-JP" altLang="en-US" sz="2400"/>
              <a:t>のヒトへの病原性は弱く</a:t>
            </a:r>
            <a:r>
              <a:rPr lang="en-US" altLang="ja-JP" sz="2400" dirty="0"/>
              <a:t>, </a:t>
            </a:r>
            <a:r>
              <a:rPr lang="ja-JP" altLang="en-US" sz="2400"/>
              <a:t>免疫正常患者で深在性感染症の発症は極めて稀であるが</a:t>
            </a:r>
            <a:r>
              <a:rPr lang="en-US" altLang="ja-JP" sz="2400" dirty="0"/>
              <a:t>, </a:t>
            </a:r>
            <a:r>
              <a:rPr lang="ja-JP" altLang="en-US" sz="2400"/>
              <a:t>重症外傷に伴う機械的バリアの破綻を契機として深在性感染症を生じる例があると考えられる</a:t>
            </a:r>
            <a:r>
              <a:rPr lang="en-US" altLang="ja-JP" sz="2400" dirty="0"/>
              <a:t>.</a:t>
            </a:r>
          </a:p>
        </p:txBody>
      </p:sp>
    </p:spTree>
    <p:extLst>
      <p:ext uri="{BB962C8B-B14F-4D97-AF65-F5344CB8AC3E}">
        <p14:creationId xmlns:p14="http://schemas.microsoft.com/office/powerpoint/2010/main" val="2497810223"/>
      </p:ext>
    </p:extLst>
  </p:cSld>
  <p:clrMapOvr>
    <a:masterClrMapping/>
  </p:clrMapOvr>
  <mc:AlternateContent xmlns:mc="http://schemas.openxmlformats.org/markup-compatibility/2006" xmlns:p14="http://schemas.microsoft.com/office/powerpoint/2010/main">
    <mc:Choice Requires="p14">
      <p:transition spd="slow" p14:dur="2000" advTm="35574"/>
    </mc:Choice>
    <mc:Fallback xmlns="">
      <p:transition xmlns:p14="http://schemas.microsoft.com/office/powerpoint/2010/main" spd="slow" advTm="3557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753" y="2130425"/>
            <a:ext cx="9238930" cy="1470025"/>
          </a:xfrm>
          <a:noFill/>
          <a:ln w="28575" cmpd="sng">
            <a:noFill/>
          </a:ln>
        </p:spPr>
        <p:txBody>
          <a:bodyPr>
            <a:noAutofit/>
          </a:bodyPr>
          <a:lstStyle/>
          <a:p>
            <a:pPr>
              <a:lnSpc>
                <a:spcPct val="120000"/>
              </a:lnSpc>
            </a:pPr>
            <a:r>
              <a:rPr lang="en-US" altLang="ja-JP" sz="2800" dirty="0" err="1"/>
              <a:t>Trichosporon</a:t>
            </a:r>
            <a:r>
              <a:rPr lang="en-US" altLang="ja-JP" sz="2800" dirty="0"/>
              <a:t> </a:t>
            </a:r>
            <a:r>
              <a:rPr lang="en-US" altLang="ja-JP" sz="2800" dirty="0" err="1"/>
              <a:t>asahii</a:t>
            </a:r>
            <a:r>
              <a:rPr lang="en-US" altLang="ja-JP" sz="2800" dirty="0"/>
              <a:t> infection in a immunocompetent patient with polytrauma: A case report and mini review </a:t>
            </a:r>
            <a:endParaRPr kumimoji="1" lang="ja-JP" altLang="en-US" sz="2800" b="1" dirty="0"/>
          </a:p>
        </p:txBody>
      </p:sp>
      <p:sp>
        <p:nvSpPr>
          <p:cNvPr id="3" name="サブタイトル 2"/>
          <p:cNvSpPr>
            <a:spLocks noGrp="1"/>
          </p:cNvSpPr>
          <p:nvPr>
            <p:ph type="subTitle" idx="1"/>
          </p:nvPr>
        </p:nvSpPr>
        <p:spPr>
          <a:xfrm>
            <a:off x="153449" y="4234856"/>
            <a:ext cx="8868185" cy="1043701"/>
          </a:xfrm>
        </p:spPr>
        <p:txBody>
          <a:bodyPr>
            <a:noAutofit/>
          </a:bodyPr>
          <a:lstStyle/>
          <a:p>
            <a:r>
              <a:rPr lang="en-US" altLang="ja-JP" sz="1800" dirty="0">
                <a:solidFill>
                  <a:srgbClr val="0D0D0D"/>
                </a:solidFill>
              </a:rPr>
              <a:t>Jiro Ito</a:t>
            </a:r>
            <a:r>
              <a:rPr lang="en-US" altLang="ja-JP" sz="1800" baseline="30000" dirty="0">
                <a:solidFill>
                  <a:srgbClr val="0D0D0D"/>
                </a:solidFill>
              </a:rPr>
              <a:t>1</a:t>
            </a:r>
            <a:r>
              <a:rPr lang="ja-JP" altLang="ja-JP" sz="1800">
                <a:solidFill>
                  <a:schemeClr val="tx1">
                    <a:lumMod val="85000"/>
                    <a:lumOff val="15000"/>
                  </a:schemeClr>
                </a:solidFill>
              </a:rPr>
              <a:t>、</a:t>
            </a:r>
            <a:r>
              <a:rPr lang="en-US" altLang="ja-JP" sz="1800" dirty="0">
                <a:solidFill>
                  <a:schemeClr val="tx1">
                    <a:lumMod val="85000"/>
                    <a:lumOff val="15000"/>
                  </a:schemeClr>
                </a:solidFill>
              </a:rPr>
              <a:t>Ryutaro Seo</a:t>
            </a:r>
            <a:r>
              <a:rPr lang="en-US" altLang="ja-JP" sz="1800" baseline="30000" dirty="0">
                <a:solidFill>
                  <a:srgbClr val="0D0D0D"/>
                </a:solidFill>
              </a:rPr>
              <a:t>2</a:t>
            </a:r>
            <a:r>
              <a:rPr lang="ja-JP" altLang="en-US" sz="1800">
                <a:solidFill>
                  <a:schemeClr val="tx1">
                    <a:lumMod val="85000"/>
                    <a:lumOff val="15000"/>
                  </a:schemeClr>
                </a:solidFill>
              </a:rPr>
              <a:t>、</a:t>
            </a:r>
            <a:r>
              <a:rPr lang="en-US" altLang="ja-JP" sz="1800" dirty="0">
                <a:solidFill>
                  <a:schemeClr val="tx1">
                    <a:lumMod val="85000"/>
                    <a:lumOff val="15000"/>
                  </a:schemeClr>
                </a:solidFill>
              </a:rPr>
              <a:t>Toshikazu Hasuike</a:t>
            </a:r>
            <a:r>
              <a:rPr lang="en-US" altLang="ja-JP" sz="1800" baseline="30000" dirty="0">
                <a:solidFill>
                  <a:schemeClr val="tx1">
                    <a:lumMod val="85000"/>
                    <a:lumOff val="15000"/>
                  </a:schemeClr>
                </a:solidFill>
              </a:rPr>
              <a:t>3</a:t>
            </a:r>
            <a:r>
              <a:rPr lang="ja-JP" altLang="en-US" sz="1800">
                <a:solidFill>
                  <a:schemeClr val="tx1">
                    <a:lumMod val="85000"/>
                    <a:lumOff val="15000"/>
                  </a:schemeClr>
                </a:solidFill>
              </a:rPr>
              <a:t>、</a:t>
            </a:r>
            <a:r>
              <a:rPr lang="en-US" altLang="ja-JP" sz="1800" dirty="0">
                <a:solidFill>
                  <a:schemeClr val="tx1">
                    <a:lumMod val="85000"/>
                    <a:lumOff val="15000"/>
                  </a:schemeClr>
                </a:solidFill>
              </a:rPr>
              <a:t>Yoko Asaka</a:t>
            </a:r>
            <a:r>
              <a:rPr lang="en-US" altLang="ja-JP" sz="1800" baseline="30000" dirty="0">
                <a:solidFill>
                  <a:srgbClr val="0D0D0D"/>
                </a:solidFill>
              </a:rPr>
              <a:t>2</a:t>
            </a:r>
            <a:r>
              <a:rPr lang="ja-JP" altLang="en-US" sz="1800">
                <a:solidFill>
                  <a:schemeClr val="tx1">
                    <a:lumMod val="85000"/>
                    <a:lumOff val="15000"/>
                  </a:schemeClr>
                </a:solidFill>
              </a:rPr>
              <a:t>、</a:t>
            </a:r>
            <a:endParaRPr lang="en-US" altLang="ja-JP" sz="1800" dirty="0">
              <a:solidFill>
                <a:schemeClr val="tx1">
                  <a:lumMod val="85000"/>
                  <a:lumOff val="15000"/>
                </a:schemeClr>
              </a:solidFill>
            </a:endParaRPr>
          </a:p>
          <a:p>
            <a:r>
              <a:rPr lang="en-US" altLang="ja-JP" sz="1800" dirty="0" err="1">
                <a:solidFill>
                  <a:schemeClr val="tx1">
                    <a:lumMod val="85000"/>
                    <a:lumOff val="15000"/>
                  </a:schemeClr>
                </a:solidFill>
              </a:rPr>
              <a:t>Machi</a:t>
            </a:r>
            <a:r>
              <a:rPr lang="en-US" altLang="ja-JP" sz="1800" dirty="0">
                <a:solidFill>
                  <a:schemeClr val="tx1">
                    <a:lumMod val="85000"/>
                    <a:lumOff val="15000"/>
                  </a:schemeClr>
                </a:solidFill>
              </a:rPr>
              <a:t> Yanai</a:t>
            </a:r>
            <a:r>
              <a:rPr lang="en-US" altLang="ja-JP" sz="1800" baseline="30000" dirty="0">
                <a:solidFill>
                  <a:srgbClr val="0D0D0D"/>
                </a:solidFill>
              </a:rPr>
              <a:t>2 </a:t>
            </a:r>
            <a:r>
              <a:rPr lang="ja-JP" altLang="en-US" sz="1800">
                <a:solidFill>
                  <a:schemeClr val="tx1">
                    <a:lumMod val="85000"/>
                    <a:lumOff val="15000"/>
                  </a:schemeClr>
                </a:solidFill>
              </a:rPr>
              <a:t>、</a:t>
            </a:r>
            <a:r>
              <a:rPr lang="en-US" altLang="ja-JP" sz="1800" dirty="0">
                <a:solidFill>
                  <a:schemeClr val="tx1">
                    <a:lumMod val="85000"/>
                    <a:lumOff val="15000"/>
                  </a:schemeClr>
                </a:solidFill>
              </a:rPr>
              <a:t>Asako Doi</a:t>
            </a:r>
            <a:r>
              <a:rPr lang="en-US" altLang="ja-JP" sz="1800" baseline="30000" dirty="0">
                <a:solidFill>
                  <a:srgbClr val="0D0D0D"/>
                </a:solidFill>
              </a:rPr>
              <a:t>3 </a:t>
            </a:r>
            <a:r>
              <a:rPr lang="ja-JP" altLang="en-US" sz="1800">
                <a:solidFill>
                  <a:schemeClr val="tx1">
                    <a:lumMod val="85000"/>
                    <a:lumOff val="15000"/>
                  </a:schemeClr>
                </a:solidFill>
              </a:rPr>
              <a:t>、</a:t>
            </a:r>
            <a:r>
              <a:rPr lang="en-US" altLang="ja-JP" sz="1800" dirty="0">
                <a:solidFill>
                  <a:schemeClr val="tx1">
                    <a:lumMod val="85000"/>
                    <a:lumOff val="15000"/>
                  </a:schemeClr>
                </a:solidFill>
              </a:rPr>
              <a:t>Koichi Ariyoshi</a:t>
            </a:r>
            <a:r>
              <a:rPr lang="en-US" altLang="ja-JP" sz="1800" baseline="30000" dirty="0">
                <a:solidFill>
                  <a:srgbClr val="0D0D0D"/>
                </a:solidFill>
              </a:rPr>
              <a:t>2</a:t>
            </a:r>
            <a:endParaRPr lang="en-US" altLang="ja-JP" sz="1400" baseline="30000" dirty="0">
              <a:solidFill>
                <a:srgbClr val="0D0D0D"/>
              </a:solidFill>
            </a:endParaRPr>
          </a:p>
          <a:p>
            <a:r>
              <a:rPr lang="en-US" altLang="ja-JP" sz="1800" baseline="30000" dirty="0">
                <a:solidFill>
                  <a:srgbClr val="0D0D0D"/>
                </a:solidFill>
              </a:rPr>
              <a:t>1</a:t>
            </a:r>
            <a:r>
              <a:rPr lang="en-US" altLang="ja-JP" sz="1800" dirty="0">
                <a:solidFill>
                  <a:srgbClr val="0D0D0D"/>
                </a:solidFill>
              </a:rPr>
              <a:t>Kobe City Medical Center General Hospital, </a:t>
            </a:r>
            <a:r>
              <a:rPr lang="en-US" altLang="ja-JP" sz="1800" dirty="0">
                <a:solidFill>
                  <a:schemeClr val="tx1"/>
                </a:solidFill>
              </a:rPr>
              <a:t>Department of Anesthesia and Critical Care,</a:t>
            </a:r>
            <a:br>
              <a:rPr lang="en-US" altLang="ja-JP" sz="1800" dirty="0">
                <a:solidFill>
                  <a:schemeClr val="tx1"/>
                </a:solidFill>
              </a:rPr>
            </a:br>
            <a:r>
              <a:rPr lang="en-US" altLang="ja-JP" sz="1800" baseline="30000" dirty="0">
                <a:solidFill>
                  <a:srgbClr val="0D0D0D"/>
                </a:solidFill>
              </a:rPr>
              <a:t>2</a:t>
            </a:r>
            <a:r>
              <a:rPr lang="en-US" altLang="ja-JP" sz="1800" dirty="0">
                <a:solidFill>
                  <a:srgbClr val="0D0D0D"/>
                </a:solidFill>
              </a:rPr>
              <a:t>Department of Emergency Medicine, </a:t>
            </a:r>
            <a:r>
              <a:rPr lang="en-US" altLang="ja-JP" sz="1800" baseline="30000" dirty="0">
                <a:solidFill>
                  <a:srgbClr val="0D0D0D"/>
                </a:solidFill>
              </a:rPr>
              <a:t>3</a:t>
            </a:r>
            <a:r>
              <a:rPr lang="en-US" altLang="ja-JP" sz="1800" dirty="0">
                <a:solidFill>
                  <a:srgbClr val="0D0D0D"/>
                </a:solidFill>
              </a:rPr>
              <a:t>Department of Infectious Disease, Kobe, Japan</a:t>
            </a:r>
          </a:p>
        </p:txBody>
      </p:sp>
      <p:sp>
        <p:nvSpPr>
          <p:cNvPr id="6" name="サブタイトル 2"/>
          <p:cNvSpPr txBox="1">
            <a:spLocks/>
          </p:cNvSpPr>
          <p:nvPr/>
        </p:nvSpPr>
        <p:spPr>
          <a:xfrm>
            <a:off x="194263" y="5618696"/>
            <a:ext cx="8749123" cy="627864"/>
          </a:xfrm>
          <a:prstGeom prst="rect">
            <a:avLst/>
          </a:prstGeom>
        </p:spPr>
        <p:txBody>
          <a:bodyPr vert="horz" wrap="square" lIns="91440" tIns="45720" rIns="91440" bIns="45720" rtlCol="0">
            <a:sp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endParaRPr lang="en-US" altLang="ja-JP" sz="1800" dirty="0">
              <a:solidFill>
                <a:schemeClr val="tx1">
                  <a:lumMod val="95000"/>
                  <a:lumOff val="5000"/>
                </a:schemeClr>
              </a:solidFill>
            </a:endParaRPr>
          </a:p>
          <a:p>
            <a:endParaRPr lang="ja-JP" altLang="en-US" sz="1400" dirty="0">
              <a:solidFill>
                <a:schemeClr val="tx1">
                  <a:lumMod val="95000"/>
                  <a:lumOff val="5000"/>
                </a:schemeClr>
              </a:solidFill>
            </a:endParaRPr>
          </a:p>
        </p:txBody>
      </p:sp>
      <p:sp>
        <p:nvSpPr>
          <p:cNvPr id="7" name="テキスト ボックス 9"/>
          <p:cNvSpPr txBox="1"/>
          <p:nvPr/>
        </p:nvSpPr>
        <p:spPr>
          <a:xfrm>
            <a:off x="4882716" y="6551813"/>
            <a:ext cx="3769438" cy="338554"/>
          </a:xfrm>
          <a:prstGeom prst="rect">
            <a:avLst/>
          </a:prstGeom>
          <a:noFill/>
        </p:spPr>
        <p:txBody>
          <a:bodyPr wrap="square" rtlCol="0">
            <a:spAutoFit/>
          </a:bodyPr>
          <a:lstStyle/>
          <a:p>
            <a:r>
              <a:rPr lang="en-US" altLang="ja-JP" sz="1600" b="1" i="1" dirty="0">
                <a:solidFill>
                  <a:schemeClr val="tx1">
                    <a:lumMod val="75000"/>
                    <a:lumOff val="25000"/>
                  </a:schemeClr>
                </a:solidFill>
              </a:rPr>
              <a:t>Kobe City Medical Center General Hospital</a:t>
            </a:r>
            <a:endParaRPr kumimoji="1" lang="ja-JP" altLang="en-US" sz="1600" b="1" i="1" dirty="0">
              <a:solidFill>
                <a:schemeClr val="tx1">
                  <a:lumMod val="75000"/>
                  <a:lumOff val="25000"/>
                </a:schemeClr>
              </a:solidFill>
            </a:endParaRPr>
          </a:p>
        </p:txBody>
      </p:sp>
      <p:pic>
        <p:nvPicPr>
          <p:cNvPr id="8" name="図 3"/>
          <p:cNvPicPr>
            <a:picLocks noChangeAspect="1"/>
          </p:cNvPicPr>
          <p:nvPr/>
        </p:nvPicPr>
        <p:blipFill>
          <a:blip r:embed="rId3"/>
          <a:stretch>
            <a:fillRect/>
          </a:stretch>
        </p:blipFill>
        <p:spPr>
          <a:xfrm>
            <a:off x="8653090" y="6497171"/>
            <a:ext cx="487606" cy="360828"/>
          </a:xfrm>
          <a:prstGeom prst="rect">
            <a:avLst/>
          </a:prstGeom>
        </p:spPr>
      </p:pic>
    </p:spTree>
    <p:extLst>
      <p:ext uri="{BB962C8B-B14F-4D97-AF65-F5344CB8AC3E}">
        <p14:creationId xmlns:p14="http://schemas.microsoft.com/office/powerpoint/2010/main" val="1122543948"/>
      </p:ext>
    </p:extLst>
  </p:cSld>
  <p:clrMapOvr>
    <a:masterClrMapping/>
  </p:clrMapOvr>
  <mc:AlternateContent xmlns:mc="http://schemas.openxmlformats.org/markup-compatibility/2006" xmlns:p14="http://schemas.microsoft.com/office/powerpoint/2010/main">
    <mc:Choice Requires="p14">
      <p:transition spd="slow" p14:dur="2000" advTm="7641"/>
    </mc:Choice>
    <mc:Fallback xmlns="">
      <p:transition xmlns:p14="http://schemas.microsoft.com/office/powerpoint/2010/main" spd="slow" advTm="764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cu_logoHP_3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054" y="1431306"/>
            <a:ext cx="10080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正方形/長方形 4"/>
          <p:cNvSpPr>
            <a:spLocks noChangeArrowheads="1"/>
          </p:cNvSpPr>
          <p:nvPr/>
        </p:nvSpPr>
        <p:spPr bwMode="auto">
          <a:xfrm>
            <a:off x="259429" y="855044"/>
            <a:ext cx="8642350" cy="5113337"/>
          </a:xfrm>
          <a:prstGeom prst="rect">
            <a:avLst/>
          </a:prstGeom>
          <a:noFill/>
          <a:ln w="38100" cmpd="dbl">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kumimoji="0" lang="ja-JP" altLang="en-US" sz="2400">
              <a:latin typeface="Times New Roman" charset="0"/>
            </a:endParaRPr>
          </a:p>
        </p:txBody>
      </p:sp>
      <p:sp>
        <p:nvSpPr>
          <p:cNvPr id="2053" name="Rectangle 5"/>
          <p:cNvSpPr>
            <a:spLocks noChangeArrowheads="1"/>
          </p:cNvSpPr>
          <p:nvPr/>
        </p:nvSpPr>
        <p:spPr bwMode="auto">
          <a:xfrm>
            <a:off x="510254" y="1070944"/>
            <a:ext cx="8135938" cy="17287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dirty="0">
                <a:latin typeface="HGPｺﾞｼｯｸE" charset="-128"/>
                <a:ea typeface="HGPｺﾞｼｯｸE" charset="-128"/>
              </a:rPr>
              <a:t>　　　日本集中治療</a:t>
            </a:r>
            <a:r>
              <a:rPr lang="ja-JP" altLang="en-US" sz="2400">
                <a:latin typeface="HGPｺﾞｼｯｸE" charset="-128"/>
                <a:ea typeface="HGPｺﾞｼｯｸE" charset="-128"/>
              </a:rPr>
              <a:t>医学会第</a:t>
            </a:r>
            <a:r>
              <a:rPr lang="en-US" altLang="ja-JP" sz="2400" dirty="0">
                <a:latin typeface="HGPｺﾞｼｯｸE" charset="-128"/>
                <a:ea typeface="HGPｺﾞｼｯｸE" charset="-128"/>
              </a:rPr>
              <a:t>2</a:t>
            </a:r>
            <a:r>
              <a:rPr lang="ja-JP" altLang="en-US" sz="2400">
                <a:latin typeface="HGPｺﾞｼｯｸE" charset="-128"/>
                <a:ea typeface="HGPｺﾞｼｯｸE" charset="-128"/>
              </a:rPr>
              <a:t>回</a:t>
            </a:r>
            <a:r>
              <a:rPr lang="ja-JP" altLang="en-US" sz="2400" dirty="0">
                <a:latin typeface="HGPｺﾞｼｯｸE" charset="-128"/>
                <a:ea typeface="HGPｺﾞｼｯｸE" charset="-128"/>
              </a:rPr>
              <a:t>関西支部学術集会</a:t>
            </a:r>
            <a:endParaRPr lang="en-US" altLang="ja-JP" sz="2400" dirty="0">
              <a:latin typeface="HGPｺﾞｼｯｸE" charset="-128"/>
              <a:ea typeface="HGPｺﾞｼｯｸE" charset="-128"/>
            </a:endParaRPr>
          </a:p>
          <a:p>
            <a:pPr algn="ctr" eaLnBrk="1" hangingPunct="1">
              <a:spcBef>
                <a:spcPct val="0"/>
              </a:spcBef>
              <a:buFontTx/>
              <a:buNone/>
            </a:pPr>
            <a:r>
              <a:rPr lang="en-US" altLang="en-US" sz="2400" dirty="0">
                <a:latin typeface="HGPｺﾞｼｯｸE" charset="-128"/>
                <a:ea typeface="HGPｺﾞｼｯｸE" charset="-128"/>
              </a:rPr>
              <a:t>ＣＯＩ</a:t>
            </a:r>
            <a:r>
              <a:rPr lang="ja-JP" altLang="en-US" sz="2400" dirty="0">
                <a:latin typeface="HGPｺﾞｼｯｸE" charset="-128"/>
                <a:ea typeface="HGPｺﾞｼｯｸE" charset="-128"/>
              </a:rPr>
              <a:t>開示</a:t>
            </a:r>
            <a:r>
              <a:rPr lang="en-US" altLang="ja-JP" sz="2400" dirty="0">
                <a:latin typeface="HGPｺﾞｼｯｸE" charset="-128"/>
                <a:ea typeface="HGPｺﾞｼｯｸE" charset="-128"/>
              </a:rPr>
              <a:t>	</a:t>
            </a:r>
          </a:p>
          <a:p>
            <a:pPr algn="ctr" eaLnBrk="1" hangingPunct="1">
              <a:spcBef>
                <a:spcPct val="0"/>
              </a:spcBef>
              <a:buFontTx/>
              <a:buNone/>
            </a:pPr>
            <a:endParaRPr lang="en-US" altLang="ja-JP" sz="2400" dirty="0"/>
          </a:p>
          <a:p>
            <a:pPr algn="ctr" eaLnBrk="1" hangingPunct="1">
              <a:spcBef>
                <a:spcPct val="0"/>
              </a:spcBef>
              <a:buFontTx/>
              <a:buNone/>
            </a:pPr>
            <a:r>
              <a:rPr lang="zh-TW" altLang="en-US" sz="1800" dirty="0">
                <a:ea typeface="HGPｺﾞｼｯｸE" charset="-128"/>
              </a:rPr>
              <a:t>発表者名：　</a:t>
            </a:r>
            <a:r>
              <a:rPr lang="ja-JP" altLang="en-US" sz="1800" dirty="0">
                <a:ea typeface="HGPｺﾞｼｯｸE" charset="-128"/>
              </a:rPr>
              <a:t>伊藤</a:t>
            </a:r>
            <a:r>
              <a:rPr lang="zh-TW" altLang="en-US" sz="1800" dirty="0">
                <a:ea typeface="HGPｺﾞｼｯｸE" charset="-128"/>
              </a:rPr>
              <a:t>　</a:t>
            </a:r>
            <a:r>
              <a:rPr lang="ja-JP" altLang="en-US" sz="1800" dirty="0">
                <a:ea typeface="HGPｺﾞｼｯｸE" charset="-128"/>
              </a:rPr>
              <a:t>次郎　　</a:t>
            </a:r>
            <a:endParaRPr lang="en-US" altLang="ja-JP" sz="1800" dirty="0">
              <a:ea typeface="HGPｺﾞｼｯｸE" charset="-128"/>
            </a:endParaRPr>
          </a:p>
        </p:txBody>
      </p:sp>
      <p:sp>
        <p:nvSpPr>
          <p:cNvPr id="2054" name="Text Box 7"/>
          <p:cNvSpPr txBox="1">
            <a:spLocks noChangeArrowheads="1"/>
          </p:cNvSpPr>
          <p:nvPr/>
        </p:nvSpPr>
        <p:spPr bwMode="auto">
          <a:xfrm>
            <a:off x="888079" y="2944194"/>
            <a:ext cx="73802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800" dirty="0">
                <a:ea typeface="HGPｺﾞｼｯｸE" charset="-128"/>
              </a:rPr>
              <a:t>①</a:t>
            </a:r>
            <a:r>
              <a:rPr lang="ja-JP" altLang="en-US" sz="1800" dirty="0">
                <a:ea typeface="HGPｺﾞｼｯｸE" charset="-128"/>
              </a:rPr>
              <a:t>　役員・顧問職　　　　　　　</a:t>
            </a:r>
            <a:r>
              <a:rPr lang="en-US" altLang="ja-JP" sz="1800" dirty="0">
                <a:ea typeface="HGPｺﾞｼｯｸE" charset="-128"/>
              </a:rPr>
              <a:t>		</a:t>
            </a:r>
            <a:r>
              <a:rPr lang="ja-JP" altLang="en-US" sz="1800" dirty="0">
                <a:ea typeface="HGPｺﾞｼｯｸE" charset="-128"/>
              </a:rPr>
              <a:t>　　無　　</a:t>
            </a:r>
            <a:endParaRPr lang="en-US" altLang="ja-JP" sz="1800" dirty="0">
              <a:ea typeface="HGPｺﾞｼｯｸE" charset="-128"/>
            </a:endParaRPr>
          </a:p>
          <a:p>
            <a:pPr eaLnBrk="1" hangingPunct="1">
              <a:spcBef>
                <a:spcPct val="0"/>
              </a:spcBef>
              <a:buFontTx/>
              <a:buNone/>
            </a:pPr>
            <a:r>
              <a:rPr lang="en-US" altLang="ja-JP" sz="1800" dirty="0">
                <a:ea typeface="HGPｺﾞｼｯｸE" charset="-128"/>
              </a:rPr>
              <a:t>②</a:t>
            </a:r>
            <a:r>
              <a:rPr lang="ja-JP" altLang="en-US" sz="1800" dirty="0">
                <a:ea typeface="HGPｺﾞｼｯｸE" charset="-128"/>
              </a:rPr>
              <a:t>　株保有　　　　　　　　　　</a:t>
            </a:r>
            <a:r>
              <a:rPr lang="en-US" altLang="ja-JP" sz="1800" dirty="0">
                <a:ea typeface="HGPｺﾞｼｯｸE" charset="-128"/>
              </a:rPr>
              <a:t>		</a:t>
            </a:r>
            <a:r>
              <a:rPr lang="ja-JP" altLang="en-US" sz="1800" dirty="0">
                <a:ea typeface="HGPｺﾞｼｯｸE" charset="-128"/>
              </a:rPr>
              <a:t>　　無　　</a:t>
            </a:r>
            <a:endParaRPr lang="en-US" altLang="ja-JP" sz="1800" dirty="0">
              <a:ea typeface="HGPｺﾞｼｯｸE" charset="-128"/>
            </a:endParaRPr>
          </a:p>
          <a:p>
            <a:pPr eaLnBrk="1" hangingPunct="1">
              <a:spcBef>
                <a:spcPct val="0"/>
              </a:spcBef>
              <a:buFontTx/>
              <a:buNone/>
            </a:pPr>
            <a:r>
              <a:rPr lang="en-US" altLang="ja-JP" sz="1800" dirty="0">
                <a:ea typeface="HGPｺﾞｼｯｸE" charset="-128"/>
              </a:rPr>
              <a:t>③</a:t>
            </a:r>
            <a:r>
              <a:rPr lang="ja-JP" altLang="en-US" sz="1800" dirty="0">
                <a:ea typeface="HGPｺﾞｼｯｸE" charset="-128"/>
              </a:rPr>
              <a:t>　特許権使用料など　　　　　</a:t>
            </a:r>
            <a:r>
              <a:rPr lang="en-US" altLang="ja-JP" sz="1800" dirty="0">
                <a:ea typeface="HGPｺﾞｼｯｸE" charset="-128"/>
              </a:rPr>
              <a:t>	</a:t>
            </a:r>
            <a:r>
              <a:rPr lang="ja-JP" altLang="en-US" sz="1800" dirty="0">
                <a:ea typeface="HGPｺﾞｼｯｸE" charset="-128"/>
              </a:rPr>
              <a:t>　　無　　</a:t>
            </a:r>
            <a:endParaRPr lang="en-US" altLang="ja-JP" sz="1800" dirty="0">
              <a:ea typeface="HGPｺﾞｼｯｸE" charset="-128"/>
            </a:endParaRPr>
          </a:p>
          <a:p>
            <a:pPr eaLnBrk="1" hangingPunct="1">
              <a:spcBef>
                <a:spcPct val="0"/>
              </a:spcBef>
              <a:buFontTx/>
              <a:buNone/>
            </a:pPr>
            <a:r>
              <a:rPr lang="en-US" altLang="ja-JP" sz="1800" dirty="0">
                <a:ea typeface="HGPｺﾞｼｯｸE" charset="-128"/>
              </a:rPr>
              <a:t>④</a:t>
            </a:r>
            <a:r>
              <a:rPr lang="ja-JP" altLang="en-US" sz="1800" dirty="0">
                <a:ea typeface="HGPｺﾞｼｯｸE" charset="-128"/>
              </a:rPr>
              <a:t>　講演料など　　　　　　　　</a:t>
            </a:r>
            <a:r>
              <a:rPr lang="en-US" altLang="ja-JP" sz="1800" dirty="0">
                <a:ea typeface="HGPｺﾞｼｯｸE" charset="-128"/>
              </a:rPr>
              <a:t>		</a:t>
            </a:r>
            <a:r>
              <a:rPr lang="ja-JP" altLang="en-US" sz="1800" dirty="0">
                <a:ea typeface="HGPｺﾞｼｯｸE" charset="-128"/>
              </a:rPr>
              <a:t>　　無　　</a:t>
            </a:r>
            <a:endParaRPr lang="en-US" altLang="ja-JP" sz="1800" dirty="0">
              <a:ea typeface="HGPｺﾞｼｯｸE" charset="-128"/>
            </a:endParaRPr>
          </a:p>
          <a:p>
            <a:pPr eaLnBrk="1" hangingPunct="1">
              <a:spcBef>
                <a:spcPct val="0"/>
              </a:spcBef>
              <a:buFontTx/>
              <a:buNone/>
            </a:pPr>
            <a:r>
              <a:rPr lang="en-US" altLang="ja-JP" sz="1800" dirty="0">
                <a:ea typeface="HGPｺﾞｼｯｸE" charset="-128"/>
              </a:rPr>
              <a:t>⑤</a:t>
            </a:r>
            <a:r>
              <a:rPr lang="ja-JP" altLang="en-US" sz="1800" dirty="0">
                <a:ea typeface="HGPｺﾞｼｯｸE" charset="-128"/>
              </a:rPr>
              <a:t>　原稿料など　　　　　　　　</a:t>
            </a:r>
            <a:r>
              <a:rPr lang="en-US" altLang="ja-JP" sz="1800" dirty="0">
                <a:ea typeface="HGPｺﾞｼｯｸE" charset="-128"/>
              </a:rPr>
              <a:t>		</a:t>
            </a:r>
            <a:r>
              <a:rPr lang="ja-JP" altLang="en-US" sz="1800" dirty="0">
                <a:ea typeface="HGPｺﾞｼｯｸE" charset="-128"/>
              </a:rPr>
              <a:t>　　無　　</a:t>
            </a:r>
            <a:endParaRPr lang="en-US" altLang="ja-JP" sz="1800" dirty="0">
              <a:ea typeface="HGPｺﾞｼｯｸE" charset="-128"/>
            </a:endParaRPr>
          </a:p>
          <a:p>
            <a:pPr eaLnBrk="1" hangingPunct="1">
              <a:spcBef>
                <a:spcPct val="0"/>
              </a:spcBef>
              <a:buFontTx/>
              <a:buNone/>
            </a:pPr>
            <a:r>
              <a:rPr lang="en-US" altLang="ja-JP" sz="1800" dirty="0">
                <a:ea typeface="HGPｺﾞｼｯｸE" charset="-128"/>
              </a:rPr>
              <a:t>⑥</a:t>
            </a:r>
            <a:r>
              <a:rPr lang="ja-JP" altLang="en-US" sz="1800" dirty="0">
                <a:ea typeface="HGPｺﾞｼｯｸE" charset="-128"/>
              </a:rPr>
              <a:t>　研究費　　　　　　　　　　</a:t>
            </a:r>
            <a:r>
              <a:rPr lang="en-US" altLang="ja-JP" sz="1800" dirty="0">
                <a:ea typeface="HGPｺﾞｼｯｸE" charset="-128"/>
              </a:rPr>
              <a:t>		</a:t>
            </a:r>
            <a:r>
              <a:rPr lang="ja-JP" altLang="en-US" sz="1800" dirty="0">
                <a:ea typeface="HGPｺﾞｼｯｸE" charset="-128"/>
              </a:rPr>
              <a:t>　　無　　</a:t>
            </a:r>
            <a:endParaRPr lang="en-US" altLang="ja-JP" sz="1800" dirty="0">
              <a:ea typeface="HGPｺﾞｼｯｸE" charset="-128"/>
            </a:endParaRPr>
          </a:p>
          <a:p>
            <a:pPr eaLnBrk="1" hangingPunct="1">
              <a:spcBef>
                <a:spcPct val="0"/>
              </a:spcBef>
              <a:buFontTx/>
              <a:buNone/>
            </a:pPr>
            <a:r>
              <a:rPr lang="en-US" altLang="ja-JP" sz="1800" dirty="0">
                <a:ea typeface="HGPｺﾞｼｯｸE" charset="-128"/>
              </a:rPr>
              <a:t>⑦</a:t>
            </a:r>
            <a:r>
              <a:rPr lang="ja-JP" altLang="en-US" sz="1800" dirty="0">
                <a:ea typeface="HGPｺﾞｼｯｸE" charset="-128"/>
              </a:rPr>
              <a:t>　奨学寄付金（奨励寄付金）　</a:t>
            </a:r>
            <a:r>
              <a:rPr lang="en-US" altLang="ja-JP" sz="1800" dirty="0">
                <a:ea typeface="HGPｺﾞｼｯｸE" charset="-128"/>
              </a:rPr>
              <a:t>	</a:t>
            </a:r>
            <a:r>
              <a:rPr lang="ja-JP" altLang="en-US" sz="1800" dirty="0">
                <a:ea typeface="HGPｺﾞｼｯｸE" charset="-128"/>
              </a:rPr>
              <a:t>　　無　　</a:t>
            </a:r>
            <a:endParaRPr lang="en-US" altLang="ja-JP" sz="1800" dirty="0">
              <a:ea typeface="HGPｺﾞｼｯｸE" charset="-128"/>
            </a:endParaRPr>
          </a:p>
          <a:p>
            <a:pPr eaLnBrk="1" hangingPunct="1">
              <a:spcBef>
                <a:spcPct val="0"/>
              </a:spcBef>
              <a:buFontTx/>
              <a:buNone/>
            </a:pPr>
            <a:r>
              <a:rPr lang="en-US" altLang="ja-JP" sz="1800" dirty="0">
                <a:ea typeface="HGPｺﾞｼｯｸE" charset="-128"/>
              </a:rPr>
              <a:t>⑧</a:t>
            </a:r>
            <a:r>
              <a:rPr lang="ja-JP" altLang="en-US" sz="1800" dirty="0">
                <a:ea typeface="HGPｺﾞｼｯｸE" charset="-128"/>
              </a:rPr>
              <a:t>　寄附講座所属　　　　　　　</a:t>
            </a:r>
            <a:r>
              <a:rPr lang="en-US" altLang="ja-JP" sz="1800" dirty="0">
                <a:ea typeface="HGPｺﾞｼｯｸE" charset="-128"/>
              </a:rPr>
              <a:t>	</a:t>
            </a:r>
            <a:r>
              <a:rPr lang="ja-JP" altLang="en-US" sz="1800" dirty="0">
                <a:ea typeface="HGPｺﾞｼｯｸE" charset="-128"/>
              </a:rPr>
              <a:t>　　無　　</a:t>
            </a:r>
            <a:endParaRPr lang="en-US" altLang="ja-JP" sz="1800" dirty="0">
              <a:ea typeface="HGPｺﾞｼｯｸE" charset="-128"/>
            </a:endParaRPr>
          </a:p>
          <a:p>
            <a:pPr eaLnBrk="1" hangingPunct="1">
              <a:spcBef>
                <a:spcPct val="0"/>
              </a:spcBef>
              <a:buFontTx/>
              <a:buNone/>
            </a:pPr>
            <a:r>
              <a:rPr lang="en-US" altLang="ja-JP" sz="1800" dirty="0">
                <a:ea typeface="HGPｺﾞｼｯｸE" charset="-128"/>
              </a:rPr>
              <a:t>⑨</a:t>
            </a:r>
            <a:r>
              <a:rPr lang="ja-JP" altLang="en-US" sz="1800" dirty="0">
                <a:ea typeface="HGPｺﾞｼｯｸE" charset="-128"/>
              </a:rPr>
              <a:t>　その他報酬　　　　　　　　</a:t>
            </a:r>
            <a:r>
              <a:rPr lang="en-US" altLang="ja-JP" sz="1800" dirty="0">
                <a:ea typeface="HGPｺﾞｼｯｸE" charset="-128"/>
              </a:rPr>
              <a:t>		</a:t>
            </a:r>
            <a:r>
              <a:rPr lang="ja-JP" altLang="en-US" sz="1800" dirty="0">
                <a:ea typeface="HGPｺﾞｼｯｸE" charset="-128"/>
              </a:rPr>
              <a:t>　　無　　</a:t>
            </a:r>
          </a:p>
        </p:txBody>
      </p:sp>
      <p:sp>
        <p:nvSpPr>
          <p:cNvPr id="9" name="テキスト ボックス 9"/>
          <p:cNvSpPr txBox="1"/>
          <p:nvPr/>
        </p:nvSpPr>
        <p:spPr>
          <a:xfrm>
            <a:off x="4882716" y="6551813"/>
            <a:ext cx="3769438" cy="338554"/>
          </a:xfrm>
          <a:prstGeom prst="rect">
            <a:avLst/>
          </a:prstGeom>
          <a:noFill/>
        </p:spPr>
        <p:txBody>
          <a:bodyPr wrap="square" rtlCol="0">
            <a:spAutoFit/>
          </a:bodyPr>
          <a:lstStyle/>
          <a:p>
            <a:r>
              <a:rPr lang="en-US" altLang="ja-JP" sz="1600" b="1" i="1" dirty="0">
                <a:solidFill>
                  <a:schemeClr val="tx1">
                    <a:lumMod val="75000"/>
                    <a:lumOff val="25000"/>
                  </a:schemeClr>
                </a:solidFill>
              </a:rPr>
              <a:t>Kobe City Medical Center General Hospital</a:t>
            </a:r>
            <a:endParaRPr kumimoji="1" lang="ja-JP" altLang="en-US" sz="1600" b="1" i="1" dirty="0">
              <a:solidFill>
                <a:schemeClr val="tx1">
                  <a:lumMod val="75000"/>
                  <a:lumOff val="25000"/>
                </a:schemeClr>
              </a:solidFill>
            </a:endParaRPr>
          </a:p>
        </p:txBody>
      </p:sp>
      <p:pic>
        <p:nvPicPr>
          <p:cNvPr id="10" name="図 3"/>
          <p:cNvPicPr>
            <a:picLocks noChangeAspect="1"/>
          </p:cNvPicPr>
          <p:nvPr/>
        </p:nvPicPr>
        <p:blipFill>
          <a:blip r:embed="rId3"/>
          <a:stretch>
            <a:fillRect/>
          </a:stretch>
        </p:blipFill>
        <p:spPr>
          <a:xfrm>
            <a:off x="8653090" y="6497171"/>
            <a:ext cx="487606" cy="360828"/>
          </a:xfrm>
          <a:prstGeom prst="rect">
            <a:avLst/>
          </a:prstGeom>
        </p:spPr>
      </p:pic>
    </p:spTree>
    <p:extLst>
      <p:ext uri="{BB962C8B-B14F-4D97-AF65-F5344CB8AC3E}">
        <p14:creationId xmlns:p14="http://schemas.microsoft.com/office/powerpoint/2010/main" val="315801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 y="-14586"/>
            <a:ext cx="9180000" cy="899999"/>
          </a:xfrm>
          <a:solidFill>
            <a:schemeClr val="tx1">
              <a:lumMod val="75000"/>
              <a:lumOff val="25000"/>
            </a:schemeClr>
          </a:solidFill>
        </p:spPr>
        <p:txBody>
          <a:bodyPr>
            <a:normAutofit/>
          </a:bodyPr>
          <a:lstStyle/>
          <a:p>
            <a:r>
              <a:rPr kumimoji="1" lang="ja-JP" altLang="en-US" b="1">
                <a:solidFill>
                  <a:schemeClr val="bg1"/>
                </a:solidFill>
              </a:rPr>
              <a:t>諸言</a:t>
            </a:r>
            <a:endParaRPr kumimoji="1" lang="ja-JP" altLang="en-US" b="1" dirty="0">
              <a:solidFill>
                <a:schemeClr val="bg1"/>
              </a:solidFill>
            </a:endParaRPr>
          </a:p>
        </p:txBody>
      </p:sp>
      <p:sp>
        <p:nvSpPr>
          <p:cNvPr id="6" name="コンテンツ プレースホルダー 2"/>
          <p:cNvSpPr txBox="1">
            <a:spLocks/>
          </p:cNvSpPr>
          <p:nvPr/>
        </p:nvSpPr>
        <p:spPr>
          <a:xfrm>
            <a:off x="165175" y="973034"/>
            <a:ext cx="8820000" cy="5414983"/>
          </a:xfrm>
          <a:prstGeom prst="rect">
            <a:avLst/>
          </a:prstGeom>
          <a:solidFill>
            <a:srgbClr val="FFFFFF"/>
          </a:solidFill>
          <a:ln w="28575" cmpd="sng">
            <a:solidFill>
              <a:srgbClr val="404040"/>
            </a:solidFill>
          </a:ln>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20000"/>
              </a:lnSpc>
              <a:buNone/>
            </a:pPr>
            <a:endParaRPr lang="en-US" altLang="en-US" sz="2000" dirty="0"/>
          </a:p>
        </p:txBody>
      </p:sp>
      <p:pic>
        <p:nvPicPr>
          <p:cNvPr id="9" name="図 8"/>
          <p:cNvPicPr>
            <a:picLocks noChangeAspect="1"/>
          </p:cNvPicPr>
          <p:nvPr/>
        </p:nvPicPr>
        <p:blipFill>
          <a:blip r:embed="rId3"/>
          <a:stretch>
            <a:fillRect/>
          </a:stretch>
        </p:blipFill>
        <p:spPr>
          <a:xfrm>
            <a:off x="8653090" y="6497171"/>
            <a:ext cx="487606" cy="360828"/>
          </a:xfrm>
          <a:prstGeom prst="rect">
            <a:avLst/>
          </a:prstGeom>
        </p:spPr>
      </p:pic>
      <p:sp>
        <p:nvSpPr>
          <p:cNvPr id="10" name="テキスト ボックス 9"/>
          <p:cNvSpPr txBox="1"/>
          <p:nvPr/>
        </p:nvSpPr>
        <p:spPr>
          <a:xfrm>
            <a:off x="4882716" y="6551813"/>
            <a:ext cx="3769438" cy="338554"/>
          </a:xfrm>
          <a:prstGeom prst="rect">
            <a:avLst/>
          </a:prstGeom>
          <a:noFill/>
        </p:spPr>
        <p:txBody>
          <a:bodyPr wrap="square" rtlCol="0">
            <a:spAutoFit/>
          </a:bodyPr>
          <a:lstStyle/>
          <a:p>
            <a:r>
              <a:rPr lang="en-US" altLang="ja-JP" sz="1600" b="1" i="1" dirty="0">
                <a:solidFill>
                  <a:schemeClr val="tx1">
                    <a:lumMod val="75000"/>
                    <a:lumOff val="25000"/>
                  </a:schemeClr>
                </a:solidFill>
              </a:rPr>
              <a:t>Kobe City Medical Center General Hospital</a:t>
            </a:r>
            <a:endParaRPr kumimoji="1" lang="ja-JP" altLang="en-US" sz="1600" b="1" i="1" dirty="0">
              <a:solidFill>
                <a:schemeClr val="tx1">
                  <a:lumMod val="75000"/>
                  <a:lumOff val="25000"/>
                </a:schemeClr>
              </a:solidFill>
            </a:endParaRPr>
          </a:p>
        </p:txBody>
      </p:sp>
      <p:sp>
        <p:nvSpPr>
          <p:cNvPr id="3" name="コンテンツ プレースホルダー 2">
            <a:extLst>
              <a:ext uri="{FF2B5EF4-FFF2-40B4-BE49-F238E27FC236}">
                <a16:creationId xmlns:a16="http://schemas.microsoft.com/office/drawing/2014/main" id="{4F21463C-76E7-BC4C-8D25-706BCA0132F3}"/>
              </a:ext>
            </a:extLst>
          </p:cNvPr>
          <p:cNvSpPr>
            <a:spLocks noGrp="1"/>
          </p:cNvSpPr>
          <p:nvPr>
            <p:ph idx="1"/>
          </p:nvPr>
        </p:nvSpPr>
        <p:spPr>
          <a:xfrm>
            <a:off x="457200" y="1331976"/>
            <a:ext cx="8229600" cy="4698081"/>
          </a:xfrm>
        </p:spPr>
        <p:txBody>
          <a:bodyPr>
            <a:spAutoFit/>
          </a:bodyPr>
          <a:lstStyle/>
          <a:p>
            <a:pPr>
              <a:lnSpc>
                <a:spcPct val="120000"/>
              </a:lnSpc>
            </a:pPr>
            <a:r>
              <a:rPr lang="en-US" altLang="ja-JP" sz="2400" i="1" dirty="0" err="1"/>
              <a:t>Trichosporon</a:t>
            </a:r>
            <a:r>
              <a:rPr lang="en-US" altLang="ja-JP" sz="2400" i="1" dirty="0"/>
              <a:t> </a:t>
            </a:r>
            <a:r>
              <a:rPr lang="en-US" altLang="ja-JP" sz="2400" i="1" dirty="0" err="1"/>
              <a:t>asahii</a:t>
            </a:r>
            <a:r>
              <a:rPr lang="ja-JP" altLang="en-US" sz="2400"/>
              <a:t>は，土壌中に普遍的に存在する真菌で，健常人の皮膚</a:t>
            </a:r>
            <a:r>
              <a:rPr lang="en-US" altLang="ja-JP" sz="2400" dirty="0"/>
              <a:t>, </a:t>
            </a:r>
            <a:r>
              <a:rPr lang="ja-JP" altLang="en-US" sz="2400"/>
              <a:t>便</a:t>
            </a:r>
            <a:r>
              <a:rPr lang="en-US" altLang="ja-JP" sz="2400" dirty="0"/>
              <a:t>, </a:t>
            </a:r>
            <a:r>
              <a:rPr lang="ja-JP" altLang="en-US" sz="2400"/>
              <a:t>尿</a:t>
            </a:r>
            <a:r>
              <a:rPr lang="en-US" altLang="ja-JP" sz="2400" dirty="0"/>
              <a:t>, </a:t>
            </a:r>
            <a:r>
              <a:rPr lang="ja-JP" altLang="en-US" sz="2400"/>
              <a:t>喀痰からも検出されることがあるが</a:t>
            </a:r>
            <a:r>
              <a:rPr lang="en-US" altLang="ja-JP" sz="2400" dirty="0"/>
              <a:t>, </a:t>
            </a:r>
            <a:r>
              <a:rPr lang="ja-JP" altLang="en-US" sz="2400"/>
              <a:t>病原性は弱く通常はヒトに対して無害である</a:t>
            </a:r>
            <a:r>
              <a:rPr lang="en-US" altLang="ja-JP" sz="2400" dirty="0"/>
              <a:t>.</a:t>
            </a:r>
          </a:p>
          <a:p>
            <a:pPr marL="0" indent="0" algn="r">
              <a:lnSpc>
                <a:spcPct val="120000"/>
              </a:lnSpc>
              <a:buNone/>
            </a:pPr>
            <a:r>
              <a:rPr lang="en-US" altLang="ja-JP" sz="1600" i="1" dirty="0">
                <a:solidFill>
                  <a:schemeClr val="tx1">
                    <a:lumMod val="75000"/>
                    <a:lumOff val="25000"/>
                  </a:schemeClr>
                </a:solidFill>
              </a:rPr>
              <a:t>Walsh et al. </a:t>
            </a:r>
            <a:r>
              <a:rPr lang="en-US" altLang="ja-JP" sz="1600" i="1" dirty="0" err="1">
                <a:solidFill>
                  <a:schemeClr val="tx1">
                    <a:lumMod val="75000"/>
                    <a:lumOff val="25000"/>
                  </a:schemeClr>
                </a:solidFill>
              </a:rPr>
              <a:t>Curr</a:t>
            </a:r>
            <a:r>
              <a:rPr lang="en-US" altLang="ja-JP" sz="1600" i="1" dirty="0">
                <a:solidFill>
                  <a:schemeClr val="tx1">
                    <a:lumMod val="75000"/>
                    <a:lumOff val="25000"/>
                  </a:schemeClr>
                </a:solidFill>
              </a:rPr>
              <a:t> Top Med </a:t>
            </a:r>
            <a:r>
              <a:rPr lang="en-US" altLang="ja-JP" sz="1600" i="1" dirty="0" err="1">
                <a:solidFill>
                  <a:schemeClr val="tx1">
                    <a:lumMod val="75000"/>
                    <a:lumOff val="25000"/>
                  </a:schemeClr>
                </a:solidFill>
              </a:rPr>
              <a:t>Mycol</a:t>
            </a:r>
            <a:r>
              <a:rPr lang="en-US" altLang="ja-JP" sz="1600" i="1" dirty="0">
                <a:solidFill>
                  <a:schemeClr val="tx1">
                    <a:lumMod val="75000"/>
                    <a:lumOff val="25000"/>
                  </a:schemeClr>
                </a:solidFill>
              </a:rPr>
              <a:t> 1993;5:79–113.</a:t>
            </a:r>
          </a:p>
          <a:p>
            <a:pPr>
              <a:lnSpc>
                <a:spcPct val="120000"/>
              </a:lnSpc>
            </a:pPr>
            <a:endParaRPr lang="ja-JP" altLang="en-US" sz="600"/>
          </a:p>
          <a:p>
            <a:pPr>
              <a:lnSpc>
                <a:spcPct val="120000"/>
              </a:lnSpc>
            </a:pPr>
            <a:r>
              <a:rPr lang="en-US" altLang="ja-JP" sz="2400" i="1" dirty="0"/>
              <a:t>T. </a:t>
            </a:r>
            <a:r>
              <a:rPr lang="en-US" altLang="ja-JP" sz="2400" i="1" dirty="0" err="1"/>
              <a:t>asahii</a:t>
            </a:r>
            <a:r>
              <a:rPr lang="ja-JP" altLang="en-US" sz="2400"/>
              <a:t>は表在性皮膚感染症</a:t>
            </a:r>
            <a:r>
              <a:rPr lang="en-US" altLang="ja-JP" sz="2400" dirty="0"/>
              <a:t>, </a:t>
            </a:r>
            <a:r>
              <a:rPr lang="ja-JP" altLang="en-US" sz="2400"/>
              <a:t>深在性感染症の原因菌となり</a:t>
            </a:r>
            <a:r>
              <a:rPr lang="en-US" altLang="ja-JP" sz="2400" dirty="0"/>
              <a:t>, </a:t>
            </a:r>
            <a:r>
              <a:rPr lang="ja-JP" altLang="en-US" sz="2400"/>
              <a:t>本国に多いと されている夏型過敏性肺炎のアレルゲンでもある</a:t>
            </a:r>
            <a:r>
              <a:rPr lang="en-US" altLang="ja-JP" sz="2400" dirty="0"/>
              <a:t>.</a:t>
            </a:r>
            <a:r>
              <a:rPr lang="ja-JP" altLang="en-US" sz="2400"/>
              <a:t> </a:t>
            </a:r>
            <a:endParaRPr lang="en-US" altLang="ja-JP" sz="2400" dirty="0"/>
          </a:p>
          <a:p>
            <a:pPr marL="0" indent="0" algn="r">
              <a:lnSpc>
                <a:spcPct val="120000"/>
              </a:lnSpc>
              <a:buNone/>
            </a:pPr>
            <a:r>
              <a:rPr lang="en-US" altLang="ja-JP" sz="1600" i="1" dirty="0"/>
              <a:t>Colombo et al. </a:t>
            </a:r>
            <a:r>
              <a:rPr lang="en-US" altLang="ja-JP" sz="1600" i="1" dirty="0" err="1"/>
              <a:t>Clin</a:t>
            </a:r>
            <a:r>
              <a:rPr lang="en-US" altLang="ja-JP" sz="1600" i="1" dirty="0"/>
              <a:t> </a:t>
            </a:r>
            <a:r>
              <a:rPr lang="en-US" altLang="ja-JP" sz="1600" i="1" dirty="0" err="1"/>
              <a:t>Microbiol</a:t>
            </a:r>
            <a:r>
              <a:rPr lang="en-US" altLang="ja-JP" sz="1600" i="1" dirty="0"/>
              <a:t> Rev </a:t>
            </a:r>
            <a:r>
              <a:rPr lang="en-US" altLang="ja-JP" sz="1600" dirty="0"/>
              <a:t>2011;24:682–700 </a:t>
            </a:r>
          </a:p>
          <a:p>
            <a:pPr>
              <a:lnSpc>
                <a:spcPct val="120000"/>
              </a:lnSpc>
            </a:pPr>
            <a:endParaRPr lang="en-US" altLang="ja-JP" sz="600" dirty="0"/>
          </a:p>
          <a:p>
            <a:pPr>
              <a:lnSpc>
                <a:spcPct val="120000"/>
              </a:lnSpc>
            </a:pPr>
            <a:r>
              <a:rPr lang="en-US" altLang="ja-JP" sz="2400" dirty="0"/>
              <a:t>T. </a:t>
            </a:r>
            <a:r>
              <a:rPr lang="en-US" altLang="ja-JP" sz="2400" dirty="0" err="1"/>
              <a:t>asahii</a:t>
            </a:r>
            <a:r>
              <a:rPr lang="ja-JP" altLang="en-US" sz="2400"/>
              <a:t>による深在性感染症の報告は</a:t>
            </a:r>
            <a:r>
              <a:rPr lang="en-US" altLang="ja-JP" sz="2400" dirty="0"/>
              <a:t>, </a:t>
            </a:r>
            <a:r>
              <a:rPr lang="ja-JP" altLang="en-US" sz="2400"/>
              <a:t>ほとんどが免疫不全患者であり</a:t>
            </a:r>
            <a:r>
              <a:rPr lang="en-US" altLang="ja-JP" sz="2400" dirty="0"/>
              <a:t>, </a:t>
            </a:r>
            <a:r>
              <a:rPr lang="ja-JP" altLang="en-US" sz="2400"/>
              <a:t>免疫正常患者での報告例は稀である</a:t>
            </a:r>
            <a:r>
              <a:rPr lang="en-US" altLang="ja-JP" sz="2400" dirty="0"/>
              <a:t>.</a:t>
            </a:r>
            <a:endParaRPr lang="ja-JP" altLang="en-US" sz="2400"/>
          </a:p>
        </p:txBody>
      </p:sp>
    </p:spTree>
    <p:extLst>
      <p:ext uri="{BB962C8B-B14F-4D97-AF65-F5344CB8AC3E}">
        <p14:creationId xmlns:p14="http://schemas.microsoft.com/office/powerpoint/2010/main" val="2125892404"/>
      </p:ext>
    </p:extLst>
  </p:cSld>
  <p:clrMapOvr>
    <a:masterClrMapping/>
  </p:clrMapOvr>
  <mc:AlternateContent xmlns:mc="http://schemas.openxmlformats.org/markup-compatibility/2006" xmlns:p14="http://schemas.microsoft.com/office/powerpoint/2010/main">
    <mc:Choice Requires="p14">
      <p:transition spd="slow" p14:dur="2000" advTm="35574"/>
    </mc:Choice>
    <mc:Fallback xmlns="">
      <p:transition xmlns:p14="http://schemas.microsoft.com/office/powerpoint/2010/main" spd="slow" advTm="3557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 y="-14586"/>
            <a:ext cx="9180000" cy="899999"/>
          </a:xfrm>
          <a:solidFill>
            <a:schemeClr val="tx1">
              <a:lumMod val="75000"/>
              <a:lumOff val="25000"/>
            </a:schemeClr>
          </a:solidFill>
        </p:spPr>
        <p:txBody>
          <a:bodyPr>
            <a:normAutofit/>
          </a:bodyPr>
          <a:lstStyle/>
          <a:p>
            <a:r>
              <a:rPr lang="ja-JP" altLang="en-US" b="1" dirty="0">
                <a:solidFill>
                  <a:schemeClr val="bg1"/>
                </a:solidFill>
                <a:latin typeface="+mj-ea"/>
              </a:rPr>
              <a:t>症例</a:t>
            </a:r>
            <a:r>
              <a:rPr lang="en-US" altLang="ja-JP" b="1" dirty="0">
                <a:solidFill>
                  <a:schemeClr val="bg1"/>
                </a:solidFill>
                <a:latin typeface="+mj-ea"/>
              </a:rPr>
              <a:t>: 45</a:t>
            </a:r>
            <a:r>
              <a:rPr lang="ja-JP" altLang="en-US" b="1">
                <a:solidFill>
                  <a:schemeClr val="bg1"/>
                </a:solidFill>
                <a:latin typeface="+mj-ea"/>
              </a:rPr>
              <a:t>歳</a:t>
            </a:r>
            <a:r>
              <a:rPr lang="en-US" altLang="ja-JP" b="1" dirty="0">
                <a:solidFill>
                  <a:schemeClr val="bg1"/>
                </a:solidFill>
                <a:latin typeface="+mj-ea"/>
              </a:rPr>
              <a:t> </a:t>
            </a:r>
            <a:r>
              <a:rPr lang="ja-JP" altLang="en-US" b="1">
                <a:solidFill>
                  <a:schemeClr val="bg1"/>
                </a:solidFill>
                <a:latin typeface="+mj-ea"/>
              </a:rPr>
              <a:t>男性</a:t>
            </a:r>
            <a:endParaRPr kumimoji="1" lang="ja-JP" altLang="en-US" b="1" dirty="0">
              <a:solidFill>
                <a:schemeClr val="bg1"/>
              </a:solidFill>
              <a:latin typeface="+mj-ea"/>
            </a:endParaRPr>
          </a:p>
        </p:txBody>
      </p:sp>
      <p:sp>
        <p:nvSpPr>
          <p:cNvPr id="6" name="コンテンツ プレースホルダー 2"/>
          <p:cNvSpPr txBox="1">
            <a:spLocks/>
          </p:cNvSpPr>
          <p:nvPr/>
        </p:nvSpPr>
        <p:spPr>
          <a:xfrm>
            <a:off x="165175" y="973034"/>
            <a:ext cx="8820000" cy="5414983"/>
          </a:xfrm>
          <a:prstGeom prst="rect">
            <a:avLst/>
          </a:prstGeom>
          <a:solidFill>
            <a:srgbClr val="FFFFFF"/>
          </a:solidFill>
          <a:ln w="28575" cmpd="sng">
            <a:solidFill>
              <a:srgbClr val="404040"/>
            </a:solidFill>
          </a:ln>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20000"/>
              </a:lnSpc>
              <a:buNone/>
            </a:pPr>
            <a:endParaRPr lang="en-US" altLang="en-US" sz="2000" dirty="0"/>
          </a:p>
        </p:txBody>
      </p:sp>
      <p:sp>
        <p:nvSpPr>
          <p:cNvPr id="8" name="コンテンツ プレースホルダー 2"/>
          <p:cNvSpPr>
            <a:spLocks noGrp="1"/>
          </p:cNvSpPr>
          <p:nvPr>
            <p:ph idx="1"/>
          </p:nvPr>
        </p:nvSpPr>
        <p:spPr>
          <a:xfrm>
            <a:off x="608827" y="1773716"/>
            <a:ext cx="7919996" cy="3835152"/>
          </a:xfrm>
        </p:spPr>
        <p:txBody>
          <a:bodyPr>
            <a:spAutoFit/>
          </a:bodyPr>
          <a:lstStyle/>
          <a:p>
            <a:pPr marL="0" indent="0">
              <a:lnSpc>
                <a:spcPct val="120000"/>
              </a:lnSpc>
              <a:buNone/>
            </a:pPr>
            <a:endParaRPr lang="en-US" altLang="en-US" sz="500" dirty="0">
              <a:latin typeface="+mn-ea"/>
            </a:endParaRPr>
          </a:p>
          <a:p>
            <a:pPr marL="0" indent="0">
              <a:lnSpc>
                <a:spcPct val="120000"/>
              </a:lnSpc>
              <a:buNone/>
            </a:pPr>
            <a:r>
              <a:rPr lang="en-US" altLang="en-US" sz="2400" dirty="0">
                <a:latin typeface="+mn-ea"/>
              </a:rPr>
              <a:t>【</a:t>
            </a:r>
            <a:r>
              <a:rPr lang="ja-JP" altLang="en-US" sz="2400">
                <a:latin typeface="+mn-ea"/>
              </a:rPr>
              <a:t>現病歴</a:t>
            </a:r>
            <a:r>
              <a:rPr lang="en-US" altLang="en-US" sz="2400" dirty="0">
                <a:latin typeface="+mn-ea"/>
              </a:rPr>
              <a:t>】</a:t>
            </a:r>
          </a:p>
          <a:p>
            <a:pPr>
              <a:lnSpc>
                <a:spcPct val="120000"/>
              </a:lnSpc>
            </a:pPr>
            <a:r>
              <a:rPr lang="ja-JP" altLang="en-US" sz="2000">
                <a:latin typeface="+mn-ea"/>
              </a:rPr>
              <a:t>職場でクレーンのメンテナンス作業中に</a:t>
            </a:r>
            <a:r>
              <a:rPr lang="en-US" altLang="ja-JP" sz="2000" dirty="0">
                <a:latin typeface="+mn-ea"/>
              </a:rPr>
              <a:t>, </a:t>
            </a:r>
            <a:r>
              <a:rPr lang="ja-JP" altLang="en-US" sz="2000">
                <a:latin typeface="+mn-ea"/>
              </a:rPr>
              <a:t>アームと土台との間に胸腹部をはさまれた状態で受傷し</a:t>
            </a:r>
            <a:r>
              <a:rPr lang="en-US" altLang="ja-JP" sz="2000" dirty="0">
                <a:latin typeface="+mn-ea"/>
              </a:rPr>
              <a:t>, 10</a:t>
            </a:r>
            <a:r>
              <a:rPr lang="ja-JP" altLang="en-US" sz="2000">
                <a:latin typeface="+mn-ea"/>
              </a:rPr>
              <a:t>分後に救出された</a:t>
            </a:r>
            <a:r>
              <a:rPr lang="en-US" altLang="ja-JP" sz="2000" dirty="0">
                <a:latin typeface="+mn-ea"/>
              </a:rPr>
              <a:t>.</a:t>
            </a:r>
          </a:p>
          <a:p>
            <a:pPr>
              <a:lnSpc>
                <a:spcPct val="120000"/>
              </a:lnSpc>
            </a:pPr>
            <a:r>
              <a:rPr lang="ja-JP" altLang="en-US" sz="2000">
                <a:latin typeface="+mn-ea"/>
              </a:rPr>
              <a:t>同僚からの救急要請により</a:t>
            </a:r>
            <a:r>
              <a:rPr lang="en-US" altLang="ja-JP" sz="2000" dirty="0">
                <a:latin typeface="+mn-ea"/>
              </a:rPr>
              <a:t>, </a:t>
            </a:r>
            <a:r>
              <a:rPr lang="ja-JP" altLang="en-US" sz="2000">
                <a:latin typeface="+mn-ea"/>
              </a:rPr>
              <a:t>ドクターカーが出動し</a:t>
            </a:r>
            <a:r>
              <a:rPr lang="en-US" altLang="ja-JP" sz="2000" dirty="0">
                <a:latin typeface="+mn-ea"/>
              </a:rPr>
              <a:t>, </a:t>
            </a:r>
            <a:r>
              <a:rPr lang="ja-JP" altLang="en-US" sz="2000">
                <a:latin typeface="+mn-ea"/>
              </a:rPr>
              <a:t>当院へ搬送した</a:t>
            </a:r>
            <a:r>
              <a:rPr lang="en-US" altLang="ja-JP" sz="2000" dirty="0">
                <a:latin typeface="+mn-ea"/>
              </a:rPr>
              <a:t>.</a:t>
            </a:r>
            <a:endParaRPr lang="en-US" altLang="ja-JP" sz="1800" dirty="0">
              <a:latin typeface="+mn-ea"/>
            </a:endParaRPr>
          </a:p>
          <a:p>
            <a:pPr>
              <a:lnSpc>
                <a:spcPct val="120000"/>
              </a:lnSpc>
            </a:pPr>
            <a:endParaRPr lang="en-US" altLang="en-US" sz="600" dirty="0">
              <a:latin typeface="+mn-ea"/>
            </a:endParaRPr>
          </a:p>
          <a:p>
            <a:pPr marL="0" indent="0">
              <a:lnSpc>
                <a:spcPct val="120000"/>
              </a:lnSpc>
              <a:buNone/>
            </a:pPr>
            <a:r>
              <a:rPr lang="en-US" altLang="en-US" sz="2400" dirty="0">
                <a:latin typeface="+mn-ea"/>
              </a:rPr>
              <a:t>【</a:t>
            </a:r>
            <a:r>
              <a:rPr lang="ja-JP" altLang="en-US" sz="2400">
                <a:latin typeface="+mn-ea"/>
              </a:rPr>
              <a:t>既往歴</a:t>
            </a:r>
            <a:r>
              <a:rPr lang="en-US" altLang="ja-JP" sz="2400" dirty="0">
                <a:latin typeface="+mn-ea"/>
              </a:rPr>
              <a:t>/</a:t>
            </a:r>
            <a:r>
              <a:rPr lang="ja-JP" altLang="en-US" sz="2400">
                <a:latin typeface="+mn-ea"/>
              </a:rPr>
              <a:t>内服歴</a:t>
            </a:r>
            <a:r>
              <a:rPr lang="en-US" altLang="ja-JP" sz="2400" b="1" dirty="0">
                <a:latin typeface="+mn-ea"/>
              </a:rPr>
              <a:t>/</a:t>
            </a:r>
            <a:r>
              <a:rPr lang="ja-JP" altLang="en-US" sz="2400">
                <a:latin typeface="+mn-ea"/>
              </a:rPr>
              <a:t>生活歴</a:t>
            </a:r>
            <a:r>
              <a:rPr lang="en-US" altLang="en-US" sz="2400" b="1" dirty="0">
                <a:latin typeface="+mn-ea"/>
              </a:rPr>
              <a:t>】</a:t>
            </a:r>
          </a:p>
          <a:p>
            <a:pPr>
              <a:lnSpc>
                <a:spcPct val="120000"/>
              </a:lnSpc>
            </a:pPr>
            <a:r>
              <a:rPr lang="ja-JP" altLang="en-US" sz="2000">
                <a:latin typeface="+mn-ea"/>
              </a:rPr>
              <a:t>特記すべき既往歴なし</a:t>
            </a:r>
            <a:endParaRPr lang="en-US" altLang="ja-JP" sz="2000" dirty="0">
              <a:latin typeface="+mn-ea"/>
            </a:endParaRPr>
          </a:p>
          <a:p>
            <a:pPr>
              <a:lnSpc>
                <a:spcPct val="120000"/>
              </a:lnSpc>
            </a:pPr>
            <a:r>
              <a:rPr lang="ja-JP" altLang="en-US" sz="2000">
                <a:latin typeface="+mn-ea"/>
              </a:rPr>
              <a:t>常用薬なし</a:t>
            </a:r>
            <a:endParaRPr lang="en-US" altLang="ja-JP" sz="2000" dirty="0">
              <a:latin typeface="+mn-ea"/>
            </a:endParaRPr>
          </a:p>
          <a:p>
            <a:pPr>
              <a:lnSpc>
                <a:spcPct val="120000"/>
              </a:lnSpc>
            </a:pPr>
            <a:r>
              <a:rPr lang="ja-JP" altLang="en-US" sz="2000">
                <a:latin typeface="+mn-ea"/>
              </a:rPr>
              <a:t>喫煙</a:t>
            </a:r>
            <a:r>
              <a:rPr lang="ja-JP" altLang="en-US" sz="2000" dirty="0">
                <a:latin typeface="+mn-ea"/>
              </a:rPr>
              <a:t>・飲酒歴なし</a:t>
            </a:r>
            <a:endParaRPr lang="en-US" altLang="en-US" sz="600" dirty="0">
              <a:latin typeface="+mn-ea"/>
            </a:endParaRPr>
          </a:p>
        </p:txBody>
      </p:sp>
      <p:pic>
        <p:nvPicPr>
          <p:cNvPr id="9" name="図 8"/>
          <p:cNvPicPr>
            <a:picLocks noChangeAspect="1"/>
          </p:cNvPicPr>
          <p:nvPr/>
        </p:nvPicPr>
        <p:blipFill>
          <a:blip r:embed="rId3"/>
          <a:stretch>
            <a:fillRect/>
          </a:stretch>
        </p:blipFill>
        <p:spPr>
          <a:xfrm>
            <a:off x="8653090" y="6497171"/>
            <a:ext cx="487606" cy="360828"/>
          </a:xfrm>
          <a:prstGeom prst="rect">
            <a:avLst/>
          </a:prstGeom>
        </p:spPr>
      </p:pic>
      <p:sp>
        <p:nvSpPr>
          <p:cNvPr id="10" name="テキスト ボックス 9"/>
          <p:cNvSpPr txBox="1"/>
          <p:nvPr/>
        </p:nvSpPr>
        <p:spPr>
          <a:xfrm>
            <a:off x="4882716" y="6551813"/>
            <a:ext cx="3769438" cy="338554"/>
          </a:xfrm>
          <a:prstGeom prst="rect">
            <a:avLst/>
          </a:prstGeom>
          <a:noFill/>
        </p:spPr>
        <p:txBody>
          <a:bodyPr wrap="square" rtlCol="0">
            <a:spAutoFit/>
          </a:bodyPr>
          <a:lstStyle/>
          <a:p>
            <a:r>
              <a:rPr lang="en-US" altLang="ja-JP" sz="1600" b="1" i="1" dirty="0">
                <a:solidFill>
                  <a:schemeClr val="tx1">
                    <a:lumMod val="75000"/>
                    <a:lumOff val="25000"/>
                  </a:schemeClr>
                </a:solidFill>
              </a:rPr>
              <a:t>Kobe City Medical Center General Hospital</a:t>
            </a:r>
            <a:endParaRPr kumimoji="1" lang="ja-JP" altLang="en-US" sz="1600" b="1" i="1" dirty="0">
              <a:solidFill>
                <a:schemeClr val="tx1">
                  <a:lumMod val="75000"/>
                  <a:lumOff val="25000"/>
                </a:schemeClr>
              </a:solidFill>
            </a:endParaRPr>
          </a:p>
        </p:txBody>
      </p:sp>
    </p:spTree>
    <p:extLst>
      <p:ext uri="{BB962C8B-B14F-4D97-AF65-F5344CB8AC3E}">
        <p14:creationId xmlns:p14="http://schemas.microsoft.com/office/powerpoint/2010/main" val="1087968097"/>
      </p:ext>
    </p:extLst>
  </p:cSld>
  <p:clrMapOvr>
    <a:masterClrMapping/>
  </p:clrMapOvr>
  <mc:AlternateContent xmlns:mc="http://schemas.openxmlformats.org/markup-compatibility/2006" xmlns:p14="http://schemas.microsoft.com/office/powerpoint/2010/main">
    <mc:Choice Requires="p14">
      <p:transition spd="slow" p14:dur="2000" advTm="35574"/>
    </mc:Choice>
    <mc:Fallback xmlns="">
      <p:transition xmlns:p14="http://schemas.microsoft.com/office/powerpoint/2010/main" spd="slow" advTm="3557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 y="-14586"/>
            <a:ext cx="9180000" cy="899999"/>
          </a:xfrm>
          <a:solidFill>
            <a:schemeClr val="tx1">
              <a:lumMod val="75000"/>
              <a:lumOff val="25000"/>
            </a:schemeClr>
          </a:solidFill>
        </p:spPr>
        <p:txBody>
          <a:bodyPr>
            <a:normAutofit/>
          </a:bodyPr>
          <a:lstStyle/>
          <a:p>
            <a:r>
              <a:rPr lang="en-US" altLang="ja-JP" b="1" dirty="0">
                <a:solidFill>
                  <a:schemeClr val="bg1"/>
                </a:solidFill>
                <a:latin typeface="+mj-ea"/>
              </a:rPr>
              <a:t>ER</a:t>
            </a:r>
            <a:r>
              <a:rPr lang="ja-JP" altLang="en-US" b="1">
                <a:solidFill>
                  <a:schemeClr val="bg1"/>
                </a:solidFill>
                <a:latin typeface="+mj-ea"/>
              </a:rPr>
              <a:t>搬送時</a:t>
            </a:r>
            <a:endParaRPr kumimoji="1" lang="ja-JP" altLang="en-US" b="1" dirty="0">
              <a:solidFill>
                <a:schemeClr val="bg1"/>
              </a:solidFill>
              <a:latin typeface="+mj-ea"/>
            </a:endParaRPr>
          </a:p>
        </p:txBody>
      </p:sp>
      <p:sp>
        <p:nvSpPr>
          <p:cNvPr id="6" name="コンテンツ プレースホルダー 2"/>
          <p:cNvSpPr txBox="1">
            <a:spLocks/>
          </p:cNvSpPr>
          <p:nvPr/>
        </p:nvSpPr>
        <p:spPr>
          <a:xfrm>
            <a:off x="165175" y="973034"/>
            <a:ext cx="8820000" cy="5414983"/>
          </a:xfrm>
          <a:prstGeom prst="rect">
            <a:avLst/>
          </a:prstGeom>
          <a:solidFill>
            <a:srgbClr val="FFFFFF"/>
          </a:solidFill>
          <a:ln w="28575" cmpd="sng">
            <a:solidFill>
              <a:srgbClr val="404040"/>
            </a:solidFill>
          </a:ln>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20000"/>
              </a:lnSpc>
              <a:buNone/>
            </a:pPr>
            <a:endParaRPr lang="en-US" altLang="en-US" sz="2000" dirty="0"/>
          </a:p>
        </p:txBody>
      </p:sp>
      <p:pic>
        <p:nvPicPr>
          <p:cNvPr id="9" name="図 8"/>
          <p:cNvPicPr>
            <a:picLocks noChangeAspect="1"/>
          </p:cNvPicPr>
          <p:nvPr/>
        </p:nvPicPr>
        <p:blipFill>
          <a:blip r:embed="rId3"/>
          <a:stretch>
            <a:fillRect/>
          </a:stretch>
        </p:blipFill>
        <p:spPr>
          <a:xfrm>
            <a:off x="8653090" y="6497171"/>
            <a:ext cx="487606" cy="360828"/>
          </a:xfrm>
          <a:prstGeom prst="rect">
            <a:avLst/>
          </a:prstGeom>
        </p:spPr>
      </p:pic>
      <p:sp>
        <p:nvSpPr>
          <p:cNvPr id="10" name="テキスト ボックス 9"/>
          <p:cNvSpPr txBox="1"/>
          <p:nvPr/>
        </p:nvSpPr>
        <p:spPr>
          <a:xfrm>
            <a:off x="4882716" y="6551813"/>
            <a:ext cx="3769438" cy="338554"/>
          </a:xfrm>
          <a:prstGeom prst="rect">
            <a:avLst/>
          </a:prstGeom>
          <a:noFill/>
        </p:spPr>
        <p:txBody>
          <a:bodyPr wrap="square" rtlCol="0">
            <a:spAutoFit/>
          </a:bodyPr>
          <a:lstStyle/>
          <a:p>
            <a:r>
              <a:rPr lang="en-US" altLang="ja-JP" sz="1600" b="1" i="1" dirty="0">
                <a:solidFill>
                  <a:schemeClr val="tx1">
                    <a:lumMod val="75000"/>
                    <a:lumOff val="25000"/>
                  </a:schemeClr>
                </a:solidFill>
              </a:rPr>
              <a:t>Kobe City Medical Center General Hospital</a:t>
            </a:r>
            <a:endParaRPr kumimoji="1" lang="ja-JP" altLang="en-US" sz="1600" b="1" i="1" dirty="0">
              <a:solidFill>
                <a:schemeClr val="tx1">
                  <a:lumMod val="75000"/>
                  <a:lumOff val="25000"/>
                </a:schemeClr>
              </a:solidFill>
            </a:endParaRPr>
          </a:p>
        </p:txBody>
      </p:sp>
      <p:graphicFrame>
        <p:nvGraphicFramePr>
          <p:cNvPr id="11" name="表 10">
            <a:extLst>
              <a:ext uri="{FF2B5EF4-FFF2-40B4-BE49-F238E27FC236}">
                <a16:creationId xmlns:a16="http://schemas.microsoft.com/office/drawing/2014/main" id="{1C29D6DF-3CAF-E94F-AEEF-567E537182BE}"/>
              </a:ext>
            </a:extLst>
          </p:cNvPr>
          <p:cNvGraphicFramePr>
            <a:graphicFrameLocks noGrp="1"/>
          </p:cNvGraphicFramePr>
          <p:nvPr>
            <p:extLst>
              <p:ext uri="{D42A27DB-BD31-4B8C-83A1-F6EECF244321}">
                <p14:modId xmlns:p14="http://schemas.microsoft.com/office/powerpoint/2010/main" val="3342091409"/>
              </p:ext>
            </p:extLst>
          </p:nvPr>
        </p:nvGraphicFramePr>
        <p:xfrm>
          <a:off x="229128" y="2247052"/>
          <a:ext cx="3780000" cy="2167763"/>
        </p:xfrm>
        <a:graphic>
          <a:graphicData uri="http://schemas.openxmlformats.org/drawingml/2006/table">
            <a:tbl>
              <a:tblPr/>
              <a:tblGrid>
                <a:gridCol w="3780000">
                  <a:extLst>
                    <a:ext uri="{9D8B030D-6E8A-4147-A177-3AD203B41FA5}">
                      <a16:colId xmlns:a16="http://schemas.microsoft.com/office/drawing/2014/main" val="20000"/>
                    </a:ext>
                  </a:extLst>
                </a:gridCol>
              </a:tblGrid>
              <a:tr h="0">
                <a:tc>
                  <a:txBody>
                    <a:bodyPr/>
                    <a:lstStyle/>
                    <a:p>
                      <a:pPr algn="ctr" fontAlgn="ctr"/>
                      <a:r>
                        <a:rPr lang="en-US" sz="2400" b="0" i="0" u="none" strike="noStrike" dirty="0">
                          <a:solidFill>
                            <a:schemeClr val="tx1"/>
                          </a:solidFill>
                          <a:effectLst/>
                          <a:latin typeface="+mn-lt"/>
                        </a:rPr>
                        <a:t>【</a:t>
                      </a:r>
                      <a:r>
                        <a:rPr lang="ja-JP" altLang="en-US" sz="2400" b="0" i="0" u="none" strike="noStrike">
                          <a:solidFill>
                            <a:schemeClr val="tx1"/>
                          </a:solidFill>
                          <a:effectLst/>
                          <a:latin typeface="+mn-lt"/>
                        </a:rPr>
                        <a:t>現症</a:t>
                      </a:r>
                      <a:r>
                        <a:rPr lang="en-US" sz="2400" b="0" i="0" u="none" strike="noStrike" dirty="0">
                          <a:solidFill>
                            <a:schemeClr val="tx1"/>
                          </a:solidFill>
                          <a:effectLst/>
                          <a:latin typeface="+mn-lt"/>
                        </a:rPr>
                        <a:t>】</a:t>
                      </a:r>
                      <a:endParaRPr lang="ja-JP" altLang="en-US" sz="1800" b="0" i="0" u="none" strike="noStrike" dirty="0">
                        <a:solidFill>
                          <a:schemeClr val="tx1"/>
                        </a:solidFill>
                        <a:effectLst/>
                        <a:latin typeface="+mn-lt"/>
                      </a:endParaRPr>
                    </a:p>
                  </a:txBody>
                  <a:tcPr marL="12700" marR="12700" marT="12700" marB="0" anchor="ctr">
                    <a:lnL>
                      <a:noFill/>
                    </a:lnL>
                    <a:lnR>
                      <a:noFill/>
                    </a:lnR>
                    <a:lnT>
                      <a:noFill/>
                    </a:lnT>
                    <a:lnB w="12700" cap="flat" cmpd="sng" algn="ctr">
                      <a:solidFill>
                        <a:prstClr val="black">
                          <a:lumMod val="50000"/>
                          <a:lumOff val="50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0566">
                <a:tc>
                  <a:txBody>
                    <a:bodyPr/>
                    <a:lstStyle/>
                    <a:p>
                      <a:pPr marL="457200" lvl="1" indent="0">
                        <a:lnSpc>
                          <a:spcPct val="150000"/>
                        </a:lnSpc>
                        <a:buFontTx/>
                        <a:buNone/>
                      </a:pPr>
                      <a:r>
                        <a:rPr lang="ja-JP" altLang="en-US" sz="2000"/>
                        <a:t>身長</a:t>
                      </a:r>
                      <a:r>
                        <a:rPr lang="en-US" altLang="ja-JP" sz="2000" dirty="0"/>
                        <a:t> 170cm, </a:t>
                      </a:r>
                      <a:r>
                        <a:rPr lang="ja-JP" altLang="en-US" sz="2000"/>
                        <a:t>体重</a:t>
                      </a:r>
                      <a:r>
                        <a:rPr lang="en-US" altLang="ja-JP" sz="2000" dirty="0"/>
                        <a:t> 76.1kg</a:t>
                      </a:r>
                      <a:endParaRPr lang="en-US" altLang="ja-JP" sz="500" dirty="0"/>
                    </a:p>
                    <a:p>
                      <a:pPr marL="457200" lvl="1" indent="0">
                        <a:lnSpc>
                          <a:spcPct val="150000"/>
                        </a:lnSpc>
                        <a:buFontTx/>
                        <a:buNone/>
                      </a:pPr>
                      <a:r>
                        <a:rPr lang="en-US" altLang="ja-JP" sz="2000" dirty="0"/>
                        <a:t> GCS E3V5M6, </a:t>
                      </a:r>
                    </a:p>
                    <a:p>
                      <a:pPr marL="457200" lvl="1" indent="0">
                        <a:lnSpc>
                          <a:spcPct val="150000"/>
                        </a:lnSpc>
                        <a:buFontTx/>
                        <a:buNone/>
                      </a:pPr>
                      <a:r>
                        <a:rPr lang="en-US" altLang="ja-JP" sz="2000" dirty="0"/>
                        <a:t> HR 137bpm, BP 52/38mmHg, </a:t>
                      </a:r>
                    </a:p>
                    <a:p>
                      <a:pPr marL="457200" lvl="1" indent="0">
                        <a:lnSpc>
                          <a:spcPct val="150000"/>
                        </a:lnSpc>
                        <a:buFontTx/>
                        <a:buNone/>
                      </a:pPr>
                      <a:r>
                        <a:rPr lang="en-US" altLang="ja-JP" sz="2000" dirty="0"/>
                        <a:t> RR&gt; 30bpm, SpO</a:t>
                      </a:r>
                      <a:r>
                        <a:rPr lang="en-US" altLang="ja-JP" sz="2000" baseline="-25000" dirty="0"/>
                        <a:t>2</a:t>
                      </a:r>
                      <a:r>
                        <a:rPr lang="en-US" altLang="ja-JP" sz="2000" dirty="0"/>
                        <a:t> </a:t>
                      </a:r>
                      <a:r>
                        <a:rPr lang="ja-JP" altLang="en-US" sz="2000"/>
                        <a:t>測定不能</a:t>
                      </a:r>
                      <a:endParaRPr lang="en-US" altLang="ja-JP" sz="2000" dirty="0"/>
                    </a:p>
                  </a:txBody>
                  <a:tcPr marL="12700" marR="12700" marT="12700" marB="0" anchor="ctr">
                    <a:lnL>
                      <a:noFill/>
                    </a:lnL>
                    <a:lnR>
                      <a:noFill/>
                    </a:lnR>
                    <a:lnT w="12700" cap="flat" cmpd="sng" algn="ctr">
                      <a:solidFill>
                        <a:prstClr val="black">
                          <a:lumMod val="50000"/>
                          <a:lumOff val="50000"/>
                        </a:prst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12" name="表 11">
            <a:extLst>
              <a:ext uri="{FF2B5EF4-FFF2-40B4-BE49-F238E27FC236}">
                <a16:creationId xmlns:a16="http://schemas.microsoft.com/office/drawing/2014/main" id="{AE18CF4D-FE29-9245-861D-A79FFC739148}"/>
              </a:ext>
            </a:extLst>
          </p:cNvPr>
          <p:cNvGraphicFramePr>
            <a:graphicFrameLocks noGrp="1"/>
          </p:cNvGraphicFramePr>
          <p:nvPr>
            <p:extLst>
              <p:ext uri="{D42A27DB-BD31-4B8C-83A1-F6EECF244321}">
                <p14:modId xmlns:p14="http://schemas.microsoft.com/office/powerpoint/2010/main" val="3296018872"/>
              </p:ext>
            </p:extLst>
          </p:nvPr>
        </p:nvGraphicFramePr>
        <p:xfrm>
          <a:off x="4148040" y="2247052"/>
          <a:ext cx="4716000" cy="2167763"/>
        </p:xfrm>
        <a:graphic>
          <a:graphicData uri="http://schemas.openxmlformats.org/drawingml/2006/table">
            <a:tbl>
              <a:tblPr/>
              <a:tblGrid>
                <a:gridCol w="4716000">
                  <a:extLst>
                    <a:ext uri="{9D8B030D-6E8A-4147-A177-3AD203B41FA5}">
                      <a16:colId xmlns:a16="http://schemas.microsoft.com/office/drawing/2014/main" val="20000"/>
                    </a:ext>
                  </a:extLst>
                </a:gridCol>
              </a:tblGrid>
              <a:tr h="0">
                <a:tc>
                  <a:txBody>
                    <a:bodyPr/>
                    <a:lstStyle/>
                    <a:p>
                      <a:pPr algn="ctr" fontAlgn="ctr"/>
                      <a:r>
                        <a:rPr lang="en-US" sz="2400" b="0" i="0" u="none" strike="noStrike" dirty="0">
                          <a:solidFill>
                            <a:schemeClr val="tx1"/>
                          </a:solidFill>
                          <a:effectLst/>
                          <a:latin typeface="+mn-lt"/>
                        </a:rPr>
                        <a:t>【</a:t>
                      </a:r>
                      <a:r>
                        <a:rPr lang="ja-JP" altLang="en-US" sz="2400" b="0" i="0" u="none" strike="noStrike">
                          <a:solidFill>
                            <a:schemeClr val="tx1"/>
                          </a:solidFill>
                          <a:effectLst/>
                          <a:latin typeface="+mn-lt"/>
                        </a:rPr>
                        <a:t>理学所見</a:t>
                      </a:r>
                      <a:r>
                        <a:rPr lang="en-US" sz="2400" b="0" i="0" u="none" strike="noStrike" dirty="0">
                          <a:solidFill>
                            <a:schemeClr val="tx1"/>
                          </a:solidFill>
                          <a:effectLst/>
                          <a:latin typeface="+mn-lt"/>
                        </a:rPr>
                        <a:t>】</a:t>
                      </a:r>
                      <a:endParaRPr lang="ja-JP" altLang="en-US" sz="1800" b="0" i="0" u="none" strike="noStrike" dirty="0">
                        <a:solidFill>
                          <a:schemeClr val="tx1"/>
                        </a:solidFill>
                        <a:effectLst/>
                        <a:latin typeface="+mn-lt"/>
                      </a:endParaRPr>
                    </a:p>
                  </a:txBody>
                  <a:tcPr marL="13970" marR="13970" marT="12700" marB="0" anchor="ctr">
                    <a:lnL>
                      <a:noFill/>
                    </a:lnL>
                    <a:lnR>
                      <a:noFill/>
                    </a:lnR>
                    <a:lnT>
                      <a:noFill/>
                    </a:lnT>
                    <a:lnB w="12700" cap="flat" cmpd="sng" algn="ctr">
                      <a:solidFill>
                        <a:prstClr val="black">
                          <a:lumMod val="50000"/>
                          <a:lumOff val="50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0566">
                <a:tc>
                  <a:txBody>
                    <a:bodyPr/>
                    <a:lstStyle/>
                    <a:p>
                      <a:pPr marL="342900" indent="-342900">
                        <a:lnSpc>
                          <a:spcPct val="150000"/>
                        </a:lnSpc>
                        <a:buFont typeface="Arial" panose="020B0604020202020204" pitchFamily="34" charset="0"/>
                        <a:buChar char="•"/>
                      </a:pPr>
                      <a:r>
                        <a:rPr lang="ja-JP" altLang="en-US" sz="2000"/>
                        <a:t>体表に明らかな外傷なし</a:t>
                      </a:r>
                      <a:endParaRPr lang="en-US" altLang="ja-JP" sz="2000" dirty="0"/>
                    </a:p>
                    <a:p>
                      <a:pPr marL="342900" indent="-342900">
                        <a:lnSpc>
                          <a:spcPct val="150000"/>
                        </a:lnSpc>
                        <a:buFont typeface="Arial" panose="020B0604020202020204" pitchFamily="34" charset="0"/>
                        <a:buChar char="•"/>
                      </a:pPr>
                      <a:r>
                        <a:rPr lang="ja-JP" altLang="en-US" sz="2000"/>
                        <a:t>乳頭</a:t>
                      </a:r>
                      <a:r>
                        <a:rPr lang="en-US" altLang="ja-JP" sz="2000" dirty="0"/>
                        <a:t>〜</a:t>
                      </a:r>
                      <a:r>
                        <a:rPr lang="ja-JP" altLang="en-US" sz="2000"/>
                        <a:t>骨盤の高さの腹背部に皮下出血</a:t>
                      </a:r>
                      <a:endParaRPr lang="en-US" altLang="ja-JP" sz="2000" dirty="0"/>
                    </a:p>
                    <a:p>
                      <a:pPr marL="342900" indent="-342900">
                        <a:lnSpc>
                          <a:spcPct val="150000"/>
                        </a:lnSpc>
                        <a:buFont typeface="Arial" panose="020B0604020202020204" pitchFamily="34" charset="0"/>
                        <a:buChar char="•"/>
                      </a:pPr>
                      <a:r>
                        <a:rPr lang="ja-JP" altLang="en-US" sz="2000"/>
                        <a:t>末梢冷感著明</a:t>
                      </a:r>
                      <a:endParaRPr lang="en-US" altLang="ja-JP" sz="2000" dirty="0"/>
                    </a:p>
                    <a:p>
                      <a:pPr marL="342900" indent="-342900">
                        <a:lnSpc>
                          <a:spcPct val="150000"/>
                        </a:lnSpc>
                        <a:buFont typeface="Arial" panose="020B0604020202020204" pitchFamily="34" charset="0"/>
                        <a:buChar char="•"/>
                      </a:pPr>
                      <a:r>
                        <a:rPr lang="ja-JP" altLang="en-US" sz="2000"/>
                        <a:t>両下肢の運動感覚麻痺</a:t>
                      </a:r>
                      <a:endParaRPr lang="en-US" altLang="ja-JP" sz="2800" dirty="0"/>
                    </a:p>
                  </a:txBody>
                  <a:tcPr marL="13970" marR="13970" marT="12700" marB="0" anchor="ctr">
                    <a:lnL>
                      <a:noFill/>
                    </a:lnL>
                    <a:lnR>
                      <a:noFill/>
                    </a:lnR>
                    <a:lnT w="12700" cap="flat" cmpd="sng" algn="ctr">
                      <a:solidFill>
                        <a:prstClr val="black">
                          <a:lumMod val="50000"/>
                          <a:lumOff val="50000"/>
                        </a:prst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43794689"/>
      </p:ext>
    </p:extLst>
  </p:cSld>
  <p:clrMapOvr>
    <a:masterClrMapping/>
  </p:clrMapOvr>
  <mc:AlternateContent xmlns:mc="http://schemas.openxmlformats.org/markup-compatibility/2006" xmlns:p14="http://schemas.microsoft.com/office/powerpoint/2010/main">
    <mc:Choice Requires="p14">
      <p:transition spd="slow" p14:dur="2000" advTm="35574"/>
    </mc:Choice>
    <mc:Fallback xmlns="">
      <p:transition xmlns:p14="http://schemas.microsoft.com/office/powerpoint/2010/main" spd="slow" advTm="3557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 y="-14586"/>
            <a:ext cx="9180000" cy="899999"/>
          </a:xfrm>
          <a:solidFill>
            <a:schemeClr val="tx1">
              <a:lumMod val="75000"/>
              <a:lumOff val="25000"/>
            </a:schemeClr>
          </a:solidFill>
        </p:spPr>
        <p:txBody>
          <a:bodyPr>
            <a:normAutofit/>
          </a:bodyPr>
          <a:lstStyle/>
          <a:p>
            <a:r>
              <a:rPr lang="ja-JP" altLang="en-US" b="1">
                <a:solidFill>
                  <a:schemeClr val="bg1"/>
                </a:solidFill>
              </a:rPr>
              <a:t>血液検査所見</a:t>
            </a:r>
            <a:endParaRPr kumimoji="1" lang="ja-JP" altLang="en-US" b="1" dirty="0">
              <a:solidFill>
                <a:schemeClr val="bg1"/>
              </a:solidFill>
            </a:endParaRPr>
          </a:p>
        </p:txBody>
      </p:sp>
      <p:sp>
        <p:nvSpPr>
          <p:cNvPr id="6" name="コンテンツ プレースホルダー 2"/>
          <p:cNvSpPr txBox="1">
            <a:spLocks/>
          </p:cNvSpPr>
          <p:nvPr/>
        </p:nvSpPr>
        <p:spPr>
          <a:xfrm>
            <a:off x="165175" y="962635"/>
            <a:ext cx="8820000" cy="5414983"/>
          </a:xfrm>
          <a:prstGeom prst="rect">
            <a:avLst/>
          </a:prstGeom>
          <a:solidFill>
            <a:srgbClr val="FFFFFF"/>
          </a:solidFill>
          <a:ln w="28575" cmpd="sng">
            <a:solidFill>
              <a:srgbClr val="404040"/>
            </a:solidFill>
          </a:ln>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endParaRPr lang="en-US" altLang="en-US" sz="2000" dirty="0"/>
          </a:p>
        </p:txBody>
      </p:sp>
      <p:pic>
        <p:nvPicPr>
          <p:cNvPr id="9" name="図 8"/>
          <p:cNvPicPr>
            <a:picLocks noChangeAspect="1"/>
          </p:cNvPicPr>
          <p:nvPr/>
        </p:nvPicPr>
        <p:blipFill>
          <a:blip r:embed="rId3"/>
          <a:stretch>
            <a:fillRect/>
          </a:stretch>
        </p:blipFill>
        <p:spPr>
          <a:xfrm>
            <a:off x="8653090" y="6497171"/>
            <a:ext cx="487606" cy="360828"/>
          </a:xfrm>
          <a:prstGeom prst="rect">
            <a:avLst/>
          </a:prstGeom>
        </p:spPr>
      </p:pic>
      <p:sp>
        <p:nvSpPr>
          <p:cNvPr id="10" name="テキスト ボックス 9"/>
          <p:cNvSpPr txBox="1"/>
          <p:nvPr/>
        </p:nvSpPr>
        <p:spPr>
          <a:xfrm>
            <a:off x="4882716" y="6551813"/>
            <a:ext cx="3769438" cy="338554"/>
          </a:xfrm>
          <a:prstGeom prst="rect">
            <a:avLst/>
          </a:prstGeom>
          <a:noFill/>
        </p:spPr>
        <p:txBody>
          <a:bodyPr wrap="square" rtlCol="0">
            <a:spAutoFit/>
          </a:bodyPr>
          <a:lstStyle/>
          <a:p>
            <a:r>
              <a:rPr lang="en-US" altLang="ja-JP" sz="1600" b="1" i="1" dirty="0">
                <a:solidFill>
                  <a:schemeClr val="tx1">
                    <a:lumMod val="75000"/>
                    <a:lumOff val="25000"/>
                  </a:schemeClr>
                </a:solidFill>
              </a:rPr>
              <a:t>Kobe City Medical Center General Hospital</a:t>
            </a:r>
            <a:endParaRPr kumimoji="1" lang="ja-JP" altLang="en-US" sz="1600" b="1" i="1" dirty="0">
              <a:solidFill>
                <a:schemeClr val="tx1">
                  <a:lumMod val="75000"/>
                  <a:lumOff val="25000"/>
                </a:schemeClr>
              </a:solidFill>
            </a:endParaRPr>
          </a:p>
        </p:txBody>
      </p:sp>
      <p:graphicFrame>
        <p:nvGraphicFramePr>
          <p:cNvPr id="17" name="表 16"/>
          <p:cNvGraphicFramePr>
            <a:graphicFrameLocks noGrp="1"/>
          </p:cNvGraphicFramePr>
          <p:nvPr>
            <p:extLst>
              <p:ext uri="{D42A27DB-BD31-4B8C-83A1-F6EECF244321}">
                <p14:modId xmlns:p14="http://schemas.microsoft.com/office/powerpoint/2010/main" val="924108642"/>
              </p:ext>
            </p:extLst>
          </p:nvPr>
        </p:nvGraphicFramePr>
        <p:xfrm>
          <a:off x="232139" y="1695508"/>
          <a:ext cx="2822340" cy="3235960"/>
        </p:xfrm>
        <a:graphic>
          <a:graphicData uri="http://schemas.openxmlformats.org/drawingml/2006/table">
            <a:tbl>
              <a:tblPr/>
              <a:tblGrid>
                <a:gridCol w="1161529">
                  <a:extLst>
                    <a:ext uri="{9D8B030D-6E8A-4147-A177-3AD203B41FA5}">
                      <a16:colId xmlns:a16="http://schemas.microsoft.com/office/drawing/2014/main" val="20000"/>
                    </a:ext>
                  </a:extLst>
                </a:gridCol>
                <a:gridCol w="691013">
                  <a:extLst>
                    <a:ext uri="{9D8B030D-6E8A-4147-A177-3AD203B41FA5}">
                      <a16:colId xmlns:a16="http://schemas.microsoft.com/office/drawing/2014/main" val="20001"/>
                    </a:ext>
                  </a:extLst>
                </a:gridCol>
                <a:gridCol w="969798">
                  <a:extLst>
                    <a:ext uri="{9D8B030D-6E8A-4147-A177-3AD203B41FA5}">
                      <a16:colId xmlns:a16="http://schemas.microsoft.com/office/drawing/2014/main" val="20002"/>
                    </a:ext>
                  </a:extLst>
                </a:gridCol>
              </a:tblGrid>
              <a:tr h="228600">
                <a:tc gridSpan="3">
                  <a:txBody>
                    <a:bodyPr/>
                    <a:lstStyle/>
                    <a:p>
                      <a:pPr algn="ctr" fontAlgn="ctr"/>
                      <a:r>
                        <a:rPr lang="en-US" sz="2400" b="0" i="0" u="none" strike="noStrike" dirty="0">
                          <a:solidFill>
                            <a:schemeClr val="tx1"/>
                          </a:solidFill>
                          <a:effectLst/>
                          <a:latin typeface="+mn-lt"/>
                        </a:rPr>
                        <a:t>【CBC】</a:t>
                      </a:r>
                      <a:endParaRPr lang="ja-JP" altLang="en-US" sz="1800" b="0" i="0" u="none" strike="noStrike" dirty="0">
                        <a:solidFill>
                          <a:schemeClr val="tx1"/>
                        </a:solidFill>
                        <a:effectLst/>
                        <a:latin typeface="+mn-lt"/>
                      </a:endParaRPr>
                    </a:p>
                  </a:txBody>
                  <a:tcPr marL="12700" marR="12700" marT="12700" marB="0" anchor="ctr">
                    <a:lnL>
                      <a:noFill/>
                    </a:lnL>
                    <a:lnR>
                      <a:noFill/>
                    </a:lnR>
                    <a:lnT>
                      <a:noFill/>
                    </a:lnT>
                    <a:lnB w="12700" cap="flat" cmpd="sng" algn="ctr">
                      <a:solidFill>
                        <a:prstClr val="black">
                          <a:lumMod val="50000"/>
                          <a:lumOff val="50000"/>
                        </a:prstClr>
                      </a:solidFill>
                      <a:prstDash val="solid"/>
                      <a:round/>
                      <a:headEnd type="none" w="med" len="med"/>
                      <a:tailEnd type="none" w="med" len="med"/>
                    </a:lnB>
                    <a:solidFill>
                      <a:srgbClr val="FFFFFF"/>
                    </a:solidFill>
                  </a:tcPr>
                </a:tc>
                <a:tc hMerge="1">
                  <a:txBody>
                    <a:bodyPr/>
                    <a:lstStyle/>
                    <a:p>
                      <a:pPr algn="l" fontAlgn="ctr"/>
                      <a:endParaRPr lang="ja-JP" altLang="en-US" sz="2000" b="0" i="0" u="none" strike="noStrike" dirty="0">
                        <a:solidFill>
                          <a:srgbClr val="000000"/>
                        </a:solidFill>
                        <a:effectLst/>
                        <a:latin typeface="+mn-lt"/>
                      </a:endParaRPr>
                    </a:p>
                  </a:txBody>
                  <a:tcPr marL="12700" marR="12700" marT="12700" marB="0" anchor="ctr">
                    <a:lnL>
                      <a:noFill/>
                    </a:lnL>
                    <a:lnR>
                      <a:noFill/>
                    </a:lnR>
                    <a:lnT>
                      <a:noFill/>
                    </a:lnT>
                    <a:lnB w="12700" cap="flat" cmpd="sng" algn="ctr">
                      <a:solidFill>
                        <a:prstClr val="black">
                          <a:lumMod val="50000"/>
                          <a:lumOff val="50000"/>
                        </a:prstClr>
                      </a:solidFill>
                      <a:prstDash val="solid"/>
                      <a:round/>
                      <a:headEnd type="none" w="med" len="med"/>
                      <a:tailEnd type="none" w="med" len="med"/>
                    </a:lnB>
                    <a:solidFill>
                      <a:srgbClr val="FFFFFF"/>
                    </a:solidFill>
                  </a:tcPr>
                </a:tc>
                <a:tc hMerge="1">
                  <a:txBody>
                    <a:bodyPr/>
                    <a:lstStyle/>
                    <a:p>
                      <a:pPr algn="l" fontAlgn="ctr"/>
                      <a:endParaRPr lang="ja-JP" altLang="en-US" sz="2000" b="0" i="0" u="none" strike="noStrike" dirty="0">
                        <a:solidFill>
                          <a:srgbClr val="000000"/>
                        </a:solidFill>
                        <a:effectLst/>
                        <a:latin typeface="+mn-lt"/>
                      </a:endParaRPr>
                    </a:p>
                  </a:txBody>
                  <a:tcPr marL="12700" marR="12700" marT="12700" marB="0" anchor="ctr">
                    <a:lnL>
                      <a:noFill/>
                    </a:lnL>
                    <a:lnR>
                      <a:noFill/>
                    </a:lnR>
                    <a:lnT>
                      <a:noFill/>
                    </a:lnT>
                    <a:lnB w="12700" cap="flat" cmpd="sng" algn="ctr">
                      <a:solidFill>
                        <a:prstClr val="black">
                          <a:lumMod val="50000"/>
                          <a:lumOff val="50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28600">
                <a:tc>
                  <a:txBody>
                    <a:bodyPr/>
                    <a:lstStyle/>
                    <a:p>
                      <a:pPr algn="l" fontAlgn="ctr">
                        <a:lnSpc>
                          <a:spcPct val="100000"/>
                        </a:lnSpc>
                      </a:pPr>
                      <a:r>
                        <a:rPr lang="en-US" sz="2000" b="0" i="0" u="none" strike="noStrike" dirty="0">
                          <a:solidFill>
                            <a:srgbClr val="FF0000"/>
                          </a:solidFill>
                          <a:effectLst/>
                          <a:latin typeface="+mn-lt"/>
                        </a:rPr>
                        <a:t>   WBC</a:t>
                      </a:r>
                    </a:p>
                  </a:txBody>
                  <a:tcPr marL="12700" marR="12700" marT="12700" marB="0" anchor="ctr">
                    <a:lnL>
                      <a:noFill/>
                    </a:lnL>
                    <a:lnR>
                      <a:noFill/>
                    </a:lnR>
                    <a:lnT w="12700" cap="flat" cmpd="sng" algn="ctr">
                      <a:solidFill>
                        <a:prstClr val="black">
                          <a:lumMod val="50000"/>
                          <a:lumOff val="50000"/>
                        </a:prstClr>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r" fontAlgn="ctr">
                        <a:lnSpc>
                          <a:spcPct val="100000"/>
                        </a:lnSpc>
                      </a:pPr>
                      <a:r>
                        <a:rPr lang="en-US" altLang="ja-JP" sz="2000" b="0" i="0" u="none" strike="noStrike" dirty="0">
                          <a:solidFill>
                            <a:srgbClr val="FF0000"/>
                          </a:solidFill>
                          <a:effectLst/>
                          <a:latin typeface="+mn-lt"/>
                        </a:rPr>
                        <a:t>18.7</a:t>
                      </a:r>
                    </a:p>
                  </a:txBody>
                  <a:tcPr marL="12700" marR="12700" marT="12700" marB="0" anchor="ctr">
                    <a:lnL>
                      <a:noFill/>
                    </a:lnL>
                    <a:lnR>
                      <a:noFill/>
                    </a:lnR>
                    <a:lnT w="12700" cap="flat" cmpd="sng" algn="ctr">
                      <a:solidFill>
                        <a:prstClr val="black">
                          <a:lumMod val="50000"/>
                          <a:lumOff val="50000"/>
                        </a:prstClr>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72000" algn="l" fontAlgn="ctr">
                        <a:lnSpc>
                          <a:spcPct val="100000"/>
                        </a:lnSpc>
                      </a:pPr>
                      <a:r>
                        <a:rPr lang="en-US" altLang="ja-JP" sz="2000" b="0" i="0" u="none" strike="noStrike" dirty="0">
                          <a:solidFill>
                            <a:srgbClr val="FF0000"/>
                          </a:solidFill>
                          <a:effectLst/>
                          <a:latin typeface="+mn-lt"/>
                        </a:rPr>
                        <a:t>10</a:t>
                      </a:r>
                      <a:r>
                        <a:rPr lang="en-US" altLang="ja-JP" sz="2000" b="0" i="0" u="none" strike="noStrike" baseline="30000" dirty="0">
                          <a:solidFill>
                            <a:srgbClr val="FF0000"/>
                          </a:solidFill>
                          <a:effectLst/>
                          <a:latin typeface="+mn-lt"/>
                        </a:rPr>
                        <a:t>3</a:t>
                      </a:r>
                      <a:r>
                        <a:rPr lang="en-US" altLang="ja-JP" sz="2000" b="0" i="0" u="none" strike="noStrike" dirty="0">
                          <a:solidFill>
                            <a:srgbClr val="FF0000"/>
                          </a:solidFill>
                          <a:effectLst/>
                          <a:latin typeface="+mn-lt"/>
                        </a:rPr>
                        <a:t>/</a:t>
                      </a:r>
                      <a:r>
                        <a:rPr lang="en-US" altLang="ja-JP" sz="2000" b="0" i="0" u="none" strike="noStrike" dirty="0" err="1">
                          <a:solidFill>
                            <a:srgbClr val="FF0000"/>
                          </a:solidFill>
                          <a:effectLst/>
                          <a:latin typeface="+mn-lt"/>
                        </a:rPr>
                        <a:t>μL</a:t>
                      </a:r>
                      <a:endParaRPr lang="en-US" altLang="ja-JP" sz="2000" b="0" i="0" u="none" strike="noStrike" dirty="0">
                        <a:solidFill>
                          <a:srgbClr val="FF0000"/>
                        </a:solidFill>
                        <a:effectLst/>
                        <a:latin typeface="+mn-lt"/>
                      </a:endParaRPr>
                    </a:p>
                  </a:txBody>
                  <a:tcPr marL="12700" marR="12700" marT="12700" marB="0" anchor="ctr">
                    <a:lnL>
                      <a:noFill/>
                    </a:lnL>
                    <a:lnR>
                      <a:noFill/>
                    </a:lnR>
                    <a:lnT w="12700" cap="flat" cmpd="sng" algn="ctr">
                      <a:solidFill>
                        <a:prstClr val="black">
                          <a:lumMod val="50000"/>
                          <a:lumOff val="50000"/>
                        </a:prstClr>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15369">
                <a:tc>
                  <a:txBody>
                    <a:bodyPr/>
                    <a:lstStyle/>
                    <a:p>
                      <a:pPr algn="l" fontAlgn="ctr">
                        <a:lnSpc>
                          <a:spcPct val="100000"/>
                        </a:lnSpc>
                      </a:pPr>
                      <a:r>
                        <a:rPr lang="en-US" sz="2000" b="0" i="0" u="none" strike="noStrike" baseline="0" dirty="0">
                          <a:solidFill>
                            <a:srgbClr val="FF0000"/>
                          </a:solidFill>
                          <a:effectLst/>
                          <a:latin typeface="+mn-lt"/>
                        </a:rPr>
                        <a:t>     </a:t>
                      </a:r>
                      <a:r>
                        <a:rPr lang="en-US" sz="2000" b="0" i="0" u="none" strike="noStrike" baseline="0" dirty="0" err="1">
                          <a:solidFill>
                            <a:srgbClr val="FF0000"/>
                          </a:solidFill>
                          <a:effectLst/>
                          <a:latin typeface="+mn-lt"/>
                        </a:rPr>
                        <a:t>Neut</a:t>
                      </a:r>
                      <a:endParaRPr lang="en-US" sz="2000" b="0" i="0" u="none" strike="noStrike" dirty="0">
                        <a:solidFill>
                          <a:srgbClr val="FF0000"/>
                        </a:solidFill>
                        <a:effectLst/>
                        <a:latin typeface="+mn-lt"/>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lnSpc>
                          <a:spcPct val="100000"/>
                        </a:lnSpc>
                      </a:pPr>
                      <a:r>
                        <a:rPr lang="en-US" altLang="ja-JP" sz="2000" b="0" i="0" u="none" strike="noStrike" dirty="0">
                          <a:solidFill>
                            <a:srgbClr val="FF0000"/>
                          </a:solidFill>
                          <a:effectLst/>
                          <a:latin typeface="+mn-lt"/>
                        </a:rPr>
                        <a:t>83.0</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l" fontAlgn="ctr">
                        <a:lnSpc>
                          <a:spcPct val="100000"/>
                        </a:lnSpc>
                      </a:pPr>
                      <a:r>
                        <a:rPr lang="en-US" sz="2000" b="0" i="0" u="none" strike="noStrike" dirty="0">
                          <a:solidFill>
                            <a:srgbClr val="FF0000"/>
                          </a:solidFill>
                          <a:effectLst/>
                          <a:latin typeface="+mn-lt"/>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15369">
                <a:tc>
                  <a:txBody>
                    <a:bodyPr/>
                    <a:lstStyle/>
                    <a:p>
                      <a:pPr algn="l" fontAlgn="ctr">
                        <a:lnSpc>
                          <a:spcPct val="100000"/>
                        </a:lnSpc>
                      </a:pPr>
                      <a:r>
                        <a:rPr lang="en-US" sz="2000" b="0" i="0" u="none" strike="noStrike" dirty="0">
                          <a:solidFill>
                            <a:schemeClr val="tx1"/>
                          </a:solidFill>
                          <a:effectLst/>
                          <a:latin typeface="+mn-lt"/>
                        </a:rPr>
                        <a:t>     </a:t>
                      </a:r>
                      <a:r>
                        <a:rPr lang="en-US" sz="2000" b="0" i="0" u="none" strike="noStrike" dirty="0" err="1">
                          <a:solidFill>
                            <a:schemeClr val="tx1"/>
                          </a:solidFill>
                          <a:effectLst/>
                          <a:latin typeface="+mn-lt"/>
                        </a:rPr>
                        <a:t>Lym</a:t>
                      </a:r>
                      <a:endParaRPr lang="en-US" sz="2000" b="0" i="0" u="none" strike="noStrike" dirty="0">
                        <a:solidFill>
                          <a:schemeClr val="tx1"/>
                        </a:solidFill>
                        <a:effectLst/>
                        <a:latin typeface="+mn-lt"/>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lnSpc>
                          <a:spcPct val="100000"/>
                        </a:lnSpc>
                      </a:pPr>
                      <a:r>
                        <a:rPr lang="en-US" altLang="ja-JP" sz="2000" b="0" i="0" u="none" strike="noStrike" dirty="0">
                          <a:solidFill>
                            <a:schemeClr val="tx1"/>
                          </a:solidFill>
                          <a:effectLst/>
                          <a:latin typeface="+mn-lt"/>
                        </a:rPr>
                        <a:t>12.0</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l" fontAlgn="ctr">
                        <a:lnSpc>
                          <a:spcPct val="100000"/>
                        </a:lnSpc>
                      </a:pPr>
                      <a:r>
                        <a:rPr lang="en-US" sz="2000" b="0" i="0" u="none" strike="noStrike" dirty="0">
                          <a:solidFill>
                            <a:schemeClr val="tx1"/>
                          </a:solidFill>
                          <a:effectLst/>
                          <a:latin typeface="+mn-lt"/>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15369">
                <a:tc>
                  <a:txBody>
                    <a:bodyPr/>
                    <a:lstStyle/>
                    <a:p>
                      <a:pPr algn="l" fontAlgn="ctr">
                        <a:lnSpc>
                          <a:spcPct val="100000"/>
                        </a:lnSpc>
                      </a:pPr>
                      <a:r>
                        <a:rPr lang="en-US" sz="2000" b="0" i="0" u="none" strike="noStrike" dirty="0">
                          <a:solidFill>
                            <a:schemeClr val="tx1"/>
                          </a:solidFill>
                          <a:effectLst/>
                          <a:latin typeface="+mn-lt"/>
                        </a:rPr>
                        <a:t>  </a:t>
                      </a:r>
                      <a:r>
                        <a:rPr lang="en-US" sz="2000" b="0" i="0" u="none" strike="noStrike" baseline="0" dirty="0">
                          <a:solidFill>
                            <a:schemeClr val="tx1"/>
                          </a:solidFill>
                          <a:effectLst/>
                          <a:latin typeface="+mn-lt"/>
                        </a:rPr>
                        <a:t>   </a:t>
                      </a:r>
                      <a:r>
                        <a:rPr lang="en-US" sz="2000" b="0" i="0" u="none" strike="noStrike" dirty="0">
                          <a:solidFill>
                            <a:schemeClr val="tx1"/>
                          </a:solidFill>
                          <a:effectLst/>
                          <a:latin typeface="+mn-lt"/>
                        </a:rPr>
                        <a:t>Mono</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lnSpc>
                          <a:spcPct val="100000"/>
                        </a:lnSpc>
                      </a:pPr>
                      <a:r>
                        <a:rPr lang="en-US" altLang="ja-JP" sz="2000" b="0" i="0" u="none" strike="noStrike" dirty="0">
                          <a:solidFill>
                            <a:schemeClr val="tx1"/>
                          </a:solidFill>
                          <a:effectLst/>
                          <a:latin typeface="+mn-lt"/>
                        </a:rPr>
                        <a:t>2.0</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l" fontAlgn="ctr">
                        <a:lnSpc>
                          <a:spcPct val="100000"/>
                        </a:lnSpc>
                      </a:pPr>
                      <a:r>
                        <a:rPr lang="en-US" sz="2000" b="0" i="0" u="none" strike="noStrike" dirty="0">
                          <a:solidFill>
                            <a:schemeClr val="tx1"/>
                          </a:solidFill>
                          <a:effectLst/>
                          <a:latin typeface="+mn-lt"/>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28600">
                <a:tc>
                  <a:txBody>
                    <a:bodyPr/>
                    <a:lstStyle/>
                    <a:p>
                      <a:pPr algn="l" fontAlgn="ctr">
                        <a:lnSpc>
                          <a:spcPct val="100000"/>
                        </a:lnSpc>
                      </a:pPr>
                      <a:r>
                        <a:rPr lang="en-US" sz="2000" b="0" i="0" u="none" strike="noStrike" dirty="0">
                          <a:solidFill>
                            <a:schemeClr val="tx1"/>
                          </a:solidFill>
                          <a:effectLst/>
                          <a:latin typeface="+mn-lt"/>
                        </a:rPr>
                        <a:t>     Eos</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lnSpc>
                          <a:spcPct val="100000"/>
                        </a:lnSpc>
                      </a:pPr>
                      <a:r>
                        <a:rPr lang="en-US" altLang="ja-JP" sz="2000" b="0" i="0" u="none" strike="noStrike" dirty="0">
                          <a:solidFill>
                            <a:schemeClr val="tx1"/>
                          </a:solidFill>
                          <a:effectLst/>
                          <a:latin typeface="+mn-lt"/>
                        </a:rPr>
                        <a:t>1.0</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l" fontAlgn="ctr">
                        <a:lnSpc>
                          <a:spcPct val="100000"/>
                        </a:lnSpc>
                      </a:pPr>
                      <a:r>
                        <a:rPr lang="en-US" sz="2000" b="0" i="0" u="none" strike="noStrike" dirty="0">
                          <a:solidFill>
                            <a:schemeClr val="tx1"/>
                          </a:solidFill>
                          <a:effectLst/>
                          <a:latin typeface="+mn-lt"/>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228600">
                <a:tc>
                  <a:txBody>
                    <a:bodyPr/>
                    <a:lstStyle/>
                    <a:p>
                      <a:pPr algn="l" fontAlgn="ctr">
                        <a:lnSpc>
                          <a:spcPct val="100000"/>
                        </a:lnSpc>
                      </a:pPr>
                      <a:r>
                        <a:rPr lang="en-US" sz="2000" b="0" i="0" u="none" strike="noStrike" dirty="0">
                          <a:solidFill>
                            <a:schemeClr val="tx1"/>
                          </a:solidFill>
                          <a:effectLst/>
                          <a:latin typeface="+mn-lt"/>
                        </a:rPr>
                        <a:t>     </a:t>
                      </a:r>
                      <a:r>
                        <a:rPr lang="en-US" sz="2000" b="0" i="0" u="none" strike="noStrike" dirty="0" err="1">
                          <a:solidFill>
                            <a:schemeClr val="tx1"/>
                          </a:solidFill>
                          <a:effectLst/>
                          <a:latin typeface="+mn-lt"/>
                        </a:rPr>
                        <a:t>Baso</a:t>
                      </a:r>
                      <a:endParaRPr lang="en-US" sz="2000" b="0" i="0" u="none" strike="noStrike" dirty="0">
                        <a:solidFill>
                          <a:schemeClr val="tx1"/>
                        </a:solidFill>
                        <a:effectLst/>
                        <a:latin typeface="+mn-lt"/>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lnSpc>
                          <a:spcPct val="100000"/>
                        </a:lnSpc>
                      </a:pPr>
                      <a:r>
                        <a:rPr lang="en-US" altLang="ja-JP" sz="2000" b="0" i="0" u="none" strike="noStrike" dirty="0">
                          <a:solidFill>
                            <a:schemeClr val="tx1"/>
                          </a:solidFill>
                          <a:effectLst/>
                          <a:latin typeface="+mn-lt"/>
                        </a:rPr>
                        <a:t>0.0</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l" fontAlgn="ctr">
                        <a:lnSpc>
                          <a:spcPct val="100000"/>
                        </a:lnSpc>
                      </a:pPr>
                      <a:r>
                        <a:rPr lang="en-US" sz="2000" b="0" i="0" u="none" strike="noStrike" dirty="0">
                          <a:solidFill>
                            <a:schemeClr val="tx1"/>
                          </a:solidFill>
                          <a:effectLst/>
                          <a:latin typeface="+mn-lt"/>
                        </a:rPr>
                        <a:t>%</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228600">
                <a:tc>
                  <a:txBody>
                    <a:bodyPr/>
                    <a:lstStyle/>
                    <a:p>
                      <a:pPr algn="l" fontAlgn="ctr">
                        <a:lnSpc>
                          <a:spcPct val="100000"/>
                        </a:lnSpc>
                      </a:pPr>
                      <a:r>
                        <a:rPr lang="en-US" sz="2000" b="0" i="0" u="none" strike="noStrike" dirty="0">
                          <a:solidFill>
                            <a:srgbClr val="FF0000"/>
                          </a:solidFill>
                          <a:effectLst/>
                          <a:latin typeface="+mn-lt"/>
                        </a:rPr>
                        <a:t>   </a:t>
                      </a:r>
                      <a:r>
                        <a:rPr lang="en-US" sz="2000" b="0" i="0" u="none" strike="noStrike" dirty="0" err="1">
                          <a:solidFill>
                            <a:srgbClr val="FF0000"/>
                          </a:solidFill>
                          <a:effectLst/>
                          <a:latin typeface="+mn-lt"/>
                        </a:rPr>
                        <a:t>Hb</a:t>
                      </a:r>
                      <a:endParaRPr lang="en-US" sz="2000" b="0" i="0" u="none" strike="noStrike" dirty="0">
                        <a:solidFill>
                          <a:srgbClr val="FF0000"/>
                        </a:solidFill>
                        <a:effectLst/>
                        <a:latin typeface="+mn-lt"/>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lnSpc>
                          <a:spcPct val="100000"/>
                        </a:lnSpc>
                      </a:pPr>
                      <a:r>
                        <a:rPr lang="en-US" altLang="ja-JP" sz="2000" b="0" i="0" u="none" strike="noStrike" dirty="0">
                          <a:solidFill>
                            <a:srgbClr val="FF0000"/>
                          </a:solidFill>
                          <a:effectLst/>
                          <a:latin typeface="+mn-lt"/>
                        </a:rPr>
                        <a:t>11.0</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l" fontAlgn="ctr">
                        <a:lnSpc>
                          <a:spcPct val="100000"/>
                        </a:lnSpc>
                      </a:pPr>
                      <a:r>
                        <a:rPr lang="en-US" sz="2000" b="0" i="0" u="none" strike="noStrike" dirty="0">
                          <a:solidFill>
                            <a:srgbClr val="FF0000"/>
                          </a:solidFill>
                          <a:effectLst/>
                          <a:latin typeface="+mn-lt"/>
                        </a:rPr>
                        <a:t>g/</a:t>
                      </a:r>
                      <a:r>
                        <a:rPr lang="en-US" sz="2000" b="0" i="0" u="none" strike="noStrike" dirty="0" err="1">
                          <a:solidFill>
                            <a:srgbClr val="FF0000"/>
                          </a:solidFill>
                          <a:effectLst/>
                          <a:latin typeface="+mn-lt"/>
                        </a:rPr>
                        <a:t>dL</a:t>
                      </a:r>
                      <a:endParaRPr lang="en-US" sz="2000" b="0" i="0" u="none" strike="noStrike" dirty="0">
                        <a:solidFill>
                          <a:srgbClr val="FF0000"/>
                        </a:solidFill>
                        <a:effectLst/>
                        <a:latin typeface="+mn-lt"/>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228600">
                <a:tc>
                  <a:txBody>
                    <a:bodyPr/>
                    <a:lstStyle/>
                    <a:p>
                      <a:pPr algn="l" fontAlgn="ctr">
                        <a:lnSpc>
                          <a:spcPct val="100000"/>
                        </a:lnSpc>
                      </a:pPr>
                      <a:r>
                        <a:rPr lang="en-US" sz="2000" b="0" i="0" u="none" strike="noStrike" dirty="0">
                          <a:solidFill>
                            <a:schemeClr val="tx1"/>
                          </a:solidFill>
                          <a:effectLst/>
                          <a:latin typeface="+mn-lt"/>
                        </a:rPr>
                        <a:t>   </a:t>
                      </a:r>
                      <a:r>
                        <a:rPr lang="en-US" sz="2000" b="0" i="0" u="none" strike="noStrike" dirty="0" err="1">
                          <a:solidFill>
                            <a:schemeClr val="tx1"/>
                          </a:solidFill>
                          <a:effectLst/>
                          <a:latin typeface="+mn-lt"/>
                        </a:rPr>
                        <a:t>Ht</a:t>
                      </a:r>
                      <a:endParaRPr lang="en-US" sz="2000" b="0" i="0" u="none" strike="noStrike" dirty="0">
                        <a:solidFill>
                          <a:schemeClr val="tx1"/>
                        </a:solidFill>
                        <a:effectLst/>
                        <a:latin typeface="+mn-lt"/>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lnSpc>
                          <a:spcPct val="100000"/>
                        </a:lnSpc>
                      </a:pPr>
                      <a:r>
                        <a:rPr lang="en-US" altLang="ja-JP" sz="2000" b="0" i="0" u="none" strike="noStrike" dirty="0">
                          <a:solidFill>
                            <a:schemeClr val="tx1"/>
                          </a:solidFill>
                          <a:effectLst/>
                          <a:latin typeface="+mn-lt"/>
                        </a:rPr>
                        <a:t>32.0</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l" fontAlgn="ctr">
                        <a:lnSpc>
                          <a:spcPct val="100000"/>
                        </a:lnSpc>
                      </a:pPr>
                      <a:r>
                        <a:rPr lang="en-US" altLang="ja-JP" sz="2000" b="0" i="0" u="none" strike="noStrike" dirty="0">
                          <a:solidFill>
                            <a:schemeClr val="tx1"/>
                          </a:solidFill>
                          <a:effectLst/>
                          <a:latin typeface="+mn-lt"/>
                        </a:rPr>
                        <a:t>%</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228600">
                <a:tc>
                  <a:txBody>
                    <a:bodyPr/>
                    <a:lstStyle/>
                    <a:p>
                      <a:pPr algn="l" fontAlgn="ctr">
                        <a:lnSpc>
                          <a:spcPct val="100000"/>
                        </a:lnSpc>
                      </a:pPr>
                      <a:r>
                        <a:rPr lang="en-US" sz="2000" b="0" i="0" u="none" strike="noStrike" dirty="0">
                          <a:solidFill>
                            <a:schemeClr val="tx1"/>
                          </a:solidFill>
                          <a:effectLst/>
                          <a:latin typeface="+mn-lt"/>
                        </a:rPr>
                        <a:t>   PLT</a:t>
                      </a: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FFFFFF"/>
                    </a:solidFill>
                  </a:tcPr>
                </a:tc>
                <a:tc>
                  <a:txBody>
                    <a:bodyPr/>
                    <a:lstStyle/>
                    <a:p>
                      <a:pPr algn="r" fontAlgn="ctr">
                        <a:lnSpc>
                          <a:spcPct val="100000"/>
                        </a:lnSpc>
                      </a:pPr>
                      <a:r>
                        <a:rPr lang="en-US" altLang="ja-JP" sz="2000" b="0" i="0" u="none" strike="noStrike" dirty="0">
                          <a:solidFill>
                            <a:schemeClr val="tx1"/>
                          </a:solidFill>
                          <a:effectLst/>
                          <a:latin typeface="+mn-lt"/>
                        </a:rPr>
                        <a:t>23.8</a:t>
                      </a: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FFFFFF"/>
                    </a:solidFill>
                  </a:tcPr>
                </a:tc>
                <a:tc>
                  <a:txBody>
                    <a:bodyPr/>
                    <a:lstStyle/>
                    <a:p>
                      <a:pPr marL="72000" algn="l" fontAlgn="ctr">
                        <a:lnSpc>
                          <a:spcPct val="100000"/>
                        </a:lnSpc>
                      </a:pPr>
                      <a:r>
                        <a:rPr lang="en-US" altLang="ja-JP" sz="2000" b="0" i="0" u="none" strike="noStrike" dirty="0">
                          <a:solidFill>
                            <a:schemeClr val="tx1"/>
                          </a:solidFill>
                          <a:effectLst/>
                          <a:latin typeface="+mn-lt"/>
                        </a:rPr>
                        <a:t>10</a:t>
                      </a:r>
                      <a:r>
                        <a:rPr lang="en-US" altLang="ja-JP" sz="2000" b="0" i="0" u="none" strike="noStrike" baseline="30000" dirty="0">
                          <a:solidFill>
                            <a:schemeClr val="tx1"/>
                          </a:solidFill>
                          <a:effectLst/>
                          <a:latin typeface="+mn-lt"/>
                        </a:rPr>
                        <a:t>4</a:t>
                      </a:r>
                      <a:r>
                        <a:rPr lang="en-US" altLang="ja-JP" sz="2000" b="0" i="0" u="none" strike="noStrike" dirty="0">
                          <a:solidFill>
                            <a:schemeClr val="tx1"/>
                          </a:solidFill>
                          <a:effectLst/>
                          <a:latin typeface="+mn-lt"/>
                        </a:rPr>
                        <a:t>/</a:t>
                      </a:r>
                      <a:r>
                        <a:rPr lang="en-US" altLang="ja-JP" sz="2000" b="0" i="0" u="none" strike="noStrike" dirty="0" err="1">
                          <a:solidFill>
                            <a:schemeClr val="tx1"/>
                          </a:solidFill>
                          <a:effectLst/>
                          <a:latin typeface="+mn-lt"/>
                        </a:rPr>
                        <a:t>μL</a:t>
                      </a:r>
                      <a:endParaRPr lang="en-US" altLang="ja-JP" sz="2000" b="0" i="0" u="none" strike="noStrike" dirty="0">
                        <a:solidFill>
                          <a:schemeClr val="tx1"/>
                        </a:solidFill>
                        <a:effectLst/>
                        <a:latin typeface="+mn-lt"/>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2441721841"/>
              </p:ext>
            </p:extLst>
          </p:nvPr>
        </p:nvGraphicFramePr>
        <p:xfrm>
          <a:off x="3094821" y="1695008"/>
          <a:ext cx="2732693" cy="3553460"/>
        </p:xfrm>
        <a:graphic>
          <a:graphicData uri="http://schemas.openxmlformats.org/drawingml/2006/table">
            <a:tbl>
              <a:tblPr/>
              <a:tblGrid>
                <a:gridCol w="898356">
                  <a:extLst>
                    <a:ext uri="{9D8B030D-6E8A-4147-A177-3AD203B41FA5}">
                      <a16:colId xmlns:a16="http://schemas.microsoft.com/office/drawing/2014/main" val="20000"/>
                    </a:ext>
                  </a:extLst>
                </a:gridCol>
                <a:gridCol w="769006">
                  <a:extLst>
                    <a:ext uri="{9D8B030D-6E8A-4147-A177-3AD203B41FA5}">
                      <a16:colId xmlns:a16="http://schemas.microsoft.com/office/drawing/2014/main" val="20001"/>
                    </a:ext>
                  </a:extLst>
                </a:gridCol>
                <a:gridCol w="1065331">
                  <a:extLst>
                    <a:ext uri="{9D8B030D-6E8A-4147-A177-3AD203B41FA5}">
                      <a16:colId xmlns:a16="http://schemas.microsoft.com/office/drawing/2014/main" val="20002"/>
                    </a:ext>
                  </a:extLst>
                </a:gridCol>
              </a:tblGrid>
              <a:tr h="228600">
                <a:tc gridSpan="3">
                  <a:txBody>
                    <a:bodyPr/>
                    <a:lstStyle/>
                    <a:p>
                      <a:pPr algn="ctr" fontAlgn="ctr"/>
                      <a:r>
                        <a:rPr lang="en-US" sz="2400" b="0" i="0" u="none" strike="noStrike" dirty="0">
                          <a:solidFill>
                            <a:schemeClr val="tx1"/>
                          </a:solidFill>
                          <a:effectLst/>
                          <a:latin typeface="+mn-lt"/>
                        </a:rPr>
                        <a:t>【Biochemistry</a:t>
                      </a:r>
                      <a:r>
                        <a:rPr lang="en-US" altLang="ja-JP" sz="2400" b="0" i="0" u="none" strike="noStrike" dirty="0">
                          <a:solidFill>
                            <a:schemeClr val="tx1"/>
                          </a:solidFill>
                          <a:effectLst/>
                          <a:latin typeface="+mn-lt"/>
                        </a:rPr>
                        <a:t>】</a:t>
                      </a:r>
                      <a:endParaRPr lang="en-US" sz="2400" b="0" i="0" u="none" strike="noStrike" dirty="0">
                        <a:solidFill>
                          <a:schemeClr val="tx1"/>
                        </a:solidFill>
                        <a:effectLst/>
                        <a:latin typeface="+mn-lt"/>
                      </a:endParaRPr>
                    </a:p>
                  </a:txBody>
                  <a:tcPr marL="12700" marR="12700" marT="12700" marB="0" anchor="ctr">
                    <a:lnL>
                      <a:noFill/>
                    </a:lnL>
                    <a:lnR>
                      <a:noFill/>
                    </a:lnR>
                    <a:lnT>
                      <a:noFill/>
                    </a:lnT>
                    <a:lnB w="12700" cap="flat" cmpd="sng" algn="ctr">
                      <a:solidFill>
                        <a:prstClr val="black">
                          <a:lumMod val="50000"/>
                          <a:lumOff val="50000"/>
                        </a:prstClr>
                      </a:solidFill>
                      <a:prstDash val="solid"/>
                      <a:round/>
                      <a:headEnd type="none" w="med" len="med"/>
                      <a:tailEnd type="none" w="med" len="med"/>
                    </a:lnB>
                    <a:solidFill>
                      <a:srgbClr val="FFFFFF"/>
                    </a:solidFill>
                  </a:tcPr>
                </a:tc>
                <a:tc hMerge="1">
                  <a:txBody>
                    <a:bodyPr/>
                    <a:lstStyle/>
                    <a:p>
                      <a:pPr algn="l" fontAlgn="ctr"/>
                      <a:endParaRPr lang="ja-JP" altLang="en-US" sz="1600" b="0" i="0" u="none" strike="noStrike">
                        <a:solidFill>
                          <a:srgbClr val="FFFFFF"/>
                        </a:solidFill>
                        <a:effectLst/>
                        <a:latin typeface="Calibri (テーマの本文)"/>
                      </a:endParaRPr>
                    </a:p>
                  </a:txBody>
                  <a:tcPr marL="12700" marR="12700" marT="12700" marB="0" anchor="ctr">
                    <a:lnL>
                      <a:noFill/>
                    </a:lnL>
                    <a:lnR>
                      <a:noFill/>
                    </a:lnR>
                    <a:lnT>
                      <a:noFill/>
                    </a:lnT>
                    <a:lnB>
                      <a:noFill/>
                    </a:lnB>
                    <a:solidFill>
                      <a:srgbClr val="404040"/>
                    </a:solidFill>
                  </a:tcPr>
                </a:tc>
                <a:tc hMerge="1">
                  <a:txBody>
                    <a:bodyPr/>
                    <a:lstStyle/>
                    <a:p>
                      <a:pPr algn="l" fontAlgn="ctr"/>
                      <a:endParaRPr lang="ja-JP" altLang="en-US" sz="1600" b="0" i="0" u="none" strike="noStrike" dirty="0">
                        <a:solidFill>
                          <a:srgbClr val="FFFFFF"/>
                        </a:solidFill>
                        <a:effectLst/>
                        <a:latin typeface="Calibri (テーマの本文)"/>
                      </a:endParaRPr>
                    </a:p>
                  </a:txBody>
                  <a:tcPr marL="12700" marR="12700" marT="12700" marB="0" anchor="ctr">
                    <a:lnL>
                      <a:noFill/>
                    </a:lnL>
                    <a:lnR>
                      <a:noFill/>
                    </a:lnR>
                    <a:lnT>
                      <a:noFill/>
                    </a:lnT>
                    <a:lnB>
                      <a:noFill/>
                    </a:lnB>
                    <a:solidFill>
                      <a:srgbClr val="404040"/>
                    </a:solidFill>
                  </a:tcPr>
                </a:tc>
                <a:extLst>
                  <a:ext uri="{0D108BD9-81ED-4DB2-BD59-A6C34878D82A}">
                    <a16:rowId xmlns:a16="http://schemas.microsoft.com/office/drawing/2014/main" val="10000"/>
                  </a:ext>
                </a:extLst>
              </a:tr>
              <a:tr h="228600">
                <a:tc>
                  <a:txBody>
                    <a:bodyPr/>
                    <a:lstStyle/>
                    <a:p>
                      <a:pPr algn="l" fontAlgn="ctr">
                        <a:lnSpc>
                          <a:spcPct val="100000"/>
                        </a:lnSpc>
                      </a:pPr>
                      <a:r>
                        <a:rPr lang="en-US" altLang="ja-JP" sz="2000" b="0" i="0" u="none" strike="noStrike" dirty="0">
                          <a:solidFill>
                            <a:schemeClr val="tx1"/>
                          </a:solidFill>
                          <a:effectLst/>
                          <a:latin typeface="+mn-lt"/>
                        </a:rPr>
                        <a:t>   TP</a:t>
                      </a:r>
                    </a:p>
                  </a:txBody>
                  <a:tcPr marL="12700" marR="12700" marT="12700" marB="0" anchor="ctr">
                    <a:lnL>
                      <a:noFill/>
                    </a:lnL>
                    <a:lnR>
                      <a:noFill/>
                    </a:lnR>
                    <a:lnT w="12700" cap="flat" cmpd="sng" algn="ctr">
                      <a:solidFill>
                        <a:prstClr val="black">
                          <a:lumMod val="50000"/>
                          <a:lumOff val="50000"/>
                        </a:prstClr>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r" fontAlgn="ctr">
                        <a:lnSpc>
                          <a:spcPct val="100000"/>
                        </a:lnSpc>
                      </a:pPr>
                      <a:r>
                        <a:rPr lang="en-US" altLang="ja-JP" sz="2000" b="0" i="0" u="none" strike="noStrike" dirty="0">
                          <a:solidFill>
                            <a:schemeClr val="tx1"/>
                          </a:solidFill>
                          <a:effectLst/>
                          <a:latin typeface="+mn-lt"/>
                        </a:rPr>
                        <a:t>4.4</a:t>
                      </a:r>
                    </a:p>
                  </a:txBody>
                  <a:tcPr marL="12700" marR="12700" marT="12700" marB="0" anchor="ctr">
                    <a:lnL>
                      <a:noFill/>
                    </a:lnL>
                    <a:lnR>
                      <a:noFill/>
                    </a:lnR>
                    <a:lnT w="12700" cap="flat" cmpd="sng" algn="ctr">
                      <a:solidFill>
                        <a:prstClr val="black">
                          <a:lumMod val="50000"/>
                          <a:lumOff val="50000"/>
                        </a:prstClr>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72000" algn="l" fontAlgn="ctr">
                        <a:lnSpc>
                          <a:spcPct val="100000"/>
                        </a:lnSpc>
                      </a:pPr>
                      <a:r>
                        <a:rPr lang="en-US" sz="2000" b="0" i="0" u="none" strike="noStrike" dirty="0">
                          <a:solidFill>
                            <a:schemeClr val="tx1"/>
                          </a:solidFill>
                          <a:effectLst/>
                          <a:latin typeface="+mn-lt"/>
                        </a:rPr>
                        <a:t>g/</a:t>
                      </a:r>
                      <a:r>
                        <a:rPr lang="en-US" sz="2000" b="0" i="0" u="none" strike="noStrike" dirty="0" err="1">
                          <a:solidFill>
                            <a:schemeClr val="tx1"/>
                          </a:solidFill>
                          <a:effectLst/>
                          <a:latin typeface="+mn-lt"/>
                        </a:rPr>
                        <a:t>dL</a:t>
                      </a:r>
                      <a:endParaRPr lang="en-US" sz="2000" b="0" i="0" u="none" strike="noStrike" dirty="0">
                        <a:solidFill>
                          <a:schemeClr val="tx1"/>
                        </a:solidFill>
                        <a:effectLst/>
                        <a:latin typeface="+mn-lt"/>
                      </a:endParaRPr>
                    </a:p>
                  </a:txBody>
                  <a:tcPr marL="12700" marR="12700" marT="12700" marB="0" anchor="ctr">
                    <a:lnL>
                      <a:noFill/>
                    </a:lnL>
                    <a:lnR>
                      <a:noFill/>
                    </a:lnR>
                    <a:lnT w="12700" cap="flat" cmpd="sng" algn="ctr">
                      <a:solidFill>
                        <a:prstClr val="black">
                          <a:lumMod val="50000"/>
                          <a:lumOff val="50000"/>
                        </a:prstClr>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28600">
                <a:tc>
                  <a:txBody>
                    <a:bodyPr/>
                    <a:lstStyle/>
                    <a:p>
                      <a:pPr algn="l" fontAlgn="ctr">
                        <a:lnSpc>
                          <a:spcPct val="100000"/>
                        </a:lnSpc>
                      </a:pPr>
                      <a:r>
                        <a:rPr lang="en-US" altLang="ja-JP" sz="2000" b="0" i="0" u="none" strike="noStrike" dirty="0">
                          <a:solidFill>
                            <a:schemeClr val="tx1"/>
                          </a:solidFill>
                          <a:effectLst/>
                          <a:latin typeface="+mn-lt"/>
                        </a:rPr>
                        <a:t>   Alb</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lnSpc>
                          <a:spcPct val="100000"/>
                        </a:lnSpc>
                      </a:pPr>
                      <a:r>
                        <a:rPr lang="en-US" altLang="ja-JP" sz="2000" b="0" i="0" u="none" strike="noStrike" dirty="0">
                          <a:solidFill>
                            <a:schemeClr val="tx1"/>
                          </a:solidFill>
                          <a:effectLst/>
                          <a:latin typeface="+mn-lt"/>
                        </a:rPr>
                        <a:t>2.4</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l" fontAlgn="ctr">
                        <a:lnSpc>
                          <a:spcPct val="100000"/>
                        </a:lnSpc>
                      </a:pPr>
                      <a:r>
                        <a:rPr lang="en-US" sz="2000" b="0" i="0" u="none" strike="noStrike" dirty="0">
                          <a:solidFill>
                            <a:schemeClr val="tx1"/>
                          </a:solidFill>
                          <a:effectLst/>
                          <a:latin typeface="+mn-lt"/>
                        </a:rPr>
                        <a:t>g/</a:t>
                      </a:r>
                      <a:r>
                        <a:rPr lang="en-US" sz="2000" b="0" i="0" u="none" strike="noStrike" dirty="0" err="1">
                          <a:solidFill>
                            <a:schemeClr val="tx1"/>
                          </a:solidFill>
                          <a:effectLst/>
                          <a:latin typeface="+mn-lt"/>
                        </a:rPr>
                        <a:t>dL</a:t>
                      </a:r>
                      <a:endParaRPr lang="en-US" sz="2000" b="0" i="0" u="none" strike="noStrike" dirty="0">
                        <a:solidFill>
                          <a:schemeClr val="tx1"/>
                        </a:solidFill>
                        <a:effectLst/>
                        <a:latin typeface="+mn-lt"/>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28600">
                <a:tc>
                  <a:txBody>
                    <a:bodyPr/>
                    <a:lstStyle/>
                    <a:p>
                      <a:pPr algn="l" fontAlgn="ctr">
                        <a:lnSpc>
                          <a:spcPct val="100000"/>
                        </a:lnSpc>
                      </a:pPr>
                      <a:r>
                        <a:rPr lang="en-US" sz="2000" b="0" i="0" u="none" strike="noStrike" dirty="0">
                          <a:solidFill>
                            <a:schemeClr val="tx1"/>
                          </a:solidFill>
                          <a:effectLst/>
                          <a:latin typeface="+mn-lt"/>
                        </a:rPr>
                        <a:t>   T-</a:t>
                      </a:r>
                      <a:r>
                        <a:rPr lang="en-US" sz="2000" b="0" i="0" u="none" strike="noStrike" dirty="0" err="1">
                          <a:solidFill>
                            <a:schemeClr val="tx1"/>
                          </a:solidFill>
                          <a:effectLst/>
                          <a:latin typeface="+mn-lt"/>
                        </a:rPr>
                        <a:t>Bil</a:t>
                      </a:r>
                      <a:endParaRPr lang="en-US" sz="2000" b="0" i="0" u="none" strike="noStrike" dirty="0">
                        <a:solidFill>
                          <a:schemeClr val="tx1"/>
                        </a:solidFill>
                        <a:effectLst/>
                        <a:latin typeface="+mn-lt"/>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lnSpc>
                          <a:spcPct val="100000"/>
                        </a:lnSpc>
                      </a:pPr>
                      <a:r>
                        <a:rPr lang="en-US" altLang="ja-JP" sz="2000" b="0" i="0" u="none" strike="noStrike" dirty="0">
                          <a:solidFill>
                            <a:schemeClr val="tx1"/>
                          </a:solidFill>
                          <a:effectLst/>
                          <a:latin typeface="+mn-lt"/>
                        </a:rPr>
                        <a:t>0.3</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l" fontAlgn="ctr">
                        <a:lnSpc>
                          <a:spcPct val="100000"/>
                        </a:lnSpc>
                      </a:pPr>
                      <a:r>
                        <a:rPr lang="en-US" sz="2000" b="0" i="0" u="none" strike="noStrike" dirty="0">
                          <a:solidFill>
                            <a:schemeClr val="tx1"/>
                          </a:solidFill>
                          <a:effectLst/>
                          <a:latin typeface="+mn-lt"/>
                        </a:rPr>
                        <a:t>mg/</a:t>
                      </a:r>
                      <a:r>
                        <a:rPr lang="en-US" sz="2000" b="0" i="0" u="none" strike="noStrike" dirty="0" err="1">
                          <a:solidFill>
                            <a:schemeClr val="tx1"/>
                          </a:solidFill>
                          <a:effectLst/>
                          <a:latin typeface="+mn-lt"/>
                        </a:rPr>
                        <a:t>dL</a:t>
                      </a:r>
                      <a:endParaRPr lang="en-US" sz="2000" b="0" i="0" u="none" strike="noStrike" dirty="0">
                        <a:solidFill>
                          <a:schemeClr val="tx1"/>
                        </a:solidFill>
                        <a:effectLst/>
                        <a:latin typeface="+mn-lt"/>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28600">
                <a:tc>
                  <a:txBody>
                    <a:bodyPr/>
                    <a:lstStyle/>
                    <a:p>
                      <a:pPr algn="l" fontAlgn="ctr">
                        <a:lnSpc>
                          <a:spcPct val="100000"/>
                        </a:lnSpc>
                      </a:pPr>
                      <a:r>
                        <a:rPr lang="en-US" sz="2000" b="0" i="0" u="none" strike="noStrike" dirty="0">
                          <a:solidFill>
                            <a:schemeClr val="tx1"/>
                          </a:solidFill>
                          <a:effectLst/>
                          <a:latin typeface="+mn-lt"/>
                        </a:rPr>
                        <a:t>   AST</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lnSpc>
                          <a:spcPct val="100000"/>
                        </a:lnSpc>
                      </a:pPr>
                      <a:r>
                        <a:rPr lang="en-US" altLang="ja-JP" sz="2000" b="0" i="0" u="none" strike="noStrike" dirty="0">
                          <a:solidFill>
                            <a:schemeClr val="tx1"/>
                          </a:solidFill>
                          <a:effectLst/>
                          <a:latin typeface="+mn-lt"/>
                        </a:rPr>
                        <a:t>91</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l" fontAlgn="ctr">
                        <a:lnSpc>
                          <a:spcPct val="100000"/>
                        </a:lnSpc>
                      </a:pPr>
                      <a:r>
                        <a:rPr lang="en-US" sz="2000" b="0" i="0" u="none" strike="noStrike" dirty="0">
                          <a:solidFill>
                            <a:schemeClr val="tx1"/>
                          </a:solidFill>
                          <a:effectLst/>
                          <a:latin typeface="+mn-lt"/>
                        </a:rPr>
                        <a:t>IU/L</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28600">
                <a:tc>
                  <a:txBody>
                    <a:bodyPr/>
                    <a:lstStyle/>
                    <a:p>
                      <a:pPr algn="l" fontAlgn="ctr">
                        <a:lnSpc>
                          <a:spcPct val="100000"/>
                        </a:lnSpc>
                      </a:pPr>
                      <a:r>
                        <a:rPr lang="en-US" sz="2000" b="0" i="0" u="none" strike="noStrike" dirty="0">
                          <a:solidFill>
                            <a:schemeClr val="tx1"/>
                          </a:solidFill>
                          <a:effectLst/>
                          <a:latin typeface="+mn-lt"/>
                        </a:rPr>
                        <a:t>   ALT</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lnSpc>
                          <a:spcPct val="100000"/>
                        </a:lnSpc>
                      </a:pPr>
                      <a:r>
                        <a:rPr lang="en-US" altLang="ja-JP" sz="2000" b="0" i="0" u="none" strike="noStrike" dirty="0">
                          <a:solidFill>
                            <a:schemeClr val="tx1"/>
                          </a:solidFill>
                          <a:effectLst/>
                          <a:latin typeface="+mn-lt"/>
                        </a:rPr>
                        <a:t>77</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l" fontAlgn="ctr">
                        <a:lnSpc>
                          <a:spcPct val="100000"/>
                        </a:lnSpc>
                      </a:pPr>
                      <a:r>
                        <a:rPr lang="en-US" sz="2000" b="0" i="0" u="none" strike="noStrike" dirty="0">
                          <a:solidFill>
                            <a:schemeClr val="tx1"/>
                          </a:solidFill>
                          <a:effectLst/>
                          <a:latin typeface="+mn-lt"/>
                        </a:rPr>
                        <a:t>IU/L</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228600">
                <a:tc>
                  <a:txBody>
                    <a:bodyPr/>
                    <a:lstStyle/>
                    <a:p>
                      <a:pPr algn="l" fontAlgn="ctr">
                        <a:lnSpc>
                          <a:spcPct val="100000"/>
                        </a:lnSpc>
                      </a:pPr>
                      <a:r>
                        <a:rPr lang="en-US" sz="2000" b="0" i="0" u="none" strike="noStrike" dirty="0">
                          <a:solidFill>
                            <a:schemeClr val="tx1"/>
                          </a:solidFill>
                          <a:effectLst/>
                          <a:latin typeface="+mn-lt"/>
                        </a:rPr>
                        <a:t>   BUN</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lnSpc>
                          <a:spcPct val="100000"/>
                        </a:lnSpc>
                      </a:pPr>
                      <a:r>
                        <a:rPr lang="en-US" altLang="ja-JP" sz="2000" b="0" i="0" u="none" strike="noStrike" dirty="0">
                          <a:solidFill>
                            <a:schemeClr val="tx1"/>
                          </a:solidFill>
                          <a:effectLst/>
                          <a:latin typeface="+mn-lt"/>
                        </a:rPr>
                        <a:t>14.1</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l" fontAlgn="ctr">
                        <a:lnSpc>
                          <a:spcPct val="100000"/>
                        </a:lnSpc>
                      </a:pPr>
                      <a:r>
                        <a:rPr lang="en-US" sz="2000" b="0" i="0" u="none" strike="noStrike" dirty="0">
                          <a:solidFill>
                            <a:schemeClr val="tx1"/>
                          </a:solidFill>
                          <a:effectLst/>
                          <a:latin typeface="+mn-lt"/>
                        </a:rPr>
                        <a:t>mg/</a:t>
                      </a:r>
                      <a:r>
                        <a:rPr lang="en-US" sz="2000" b="0" i="0" u="none" strike="noStrike" dirty="0" err="1">
                          <a:solidFill>
                            <a:schemeClr val="tx1"/>
                          </a:solidFill>
                          <a:effectLst/>
                          <a:latin typeface="+mn-lt"/>
                        </a:rPr>
                        <a:t>dL</a:t>
                      </a:r>
                      <a:endParaRPr lang="en-US" sz="2000" b="0" i="0" u="none" strike="noStrike" dirty="0">
                        <a:solidFill>
                          <a:schemeClr val="tx1"/>
                        </a:solidFill>
                        <a:effectLst/>
                        <a:latin typeface="+mn-lt"/>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228600">
                <a:tc>
                  <a:txBody>
                    <a:bodyPr/>
                    <a:lstStyle/>
                    <a:p>
                      <a:pPr algn="l" fontAlgn="ctr">
                        <a:lnSpc>
                          <a:spcPct val="100000"/>
                        </a:lnSpc>
                      </a:pPr>
                      <a:r>
                        <a:rPr lang="en-US" sz="2000" b="0" i="0" u="none" strike="noStrike" dirty="0">
                          <a:solidFill>
                            <a:srgbClr val="FF0000"/>
                          </a:solidFill>
                          <a:effectLst/>
                          <a:latin typeface="+mn-lt"/>
                        </a:rPr>
                        <a:t>   Cr</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lnSpc>
                          <a:spcPct val="100000"/>
                        </a:lnSpc>
                      </a:pPr>
                      <a:r>
                        <a:rPr lang="en-US" altLang="ja-JP" sz="2000" b="0" i="0" u="none" strike="noStrike" dirty="0">
                          <a:solidFill>
                            <a:srgbClr val="FF0000"/>
                          </a:solidFill>
                          <a:effectLst/>
                          <a:latin typeface="+mn-lt"/>
                        </a:rPr>
                        <a:t>1.16</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l" fontAlgn="ctr">
                        <a:lnSpc>
                          <a:spcPct val="100000"/>
                        </a:lnSpc>
                      </a:pPr>
                      <a:r>
                        <a:rPr lang="en-US" sz="2000" b="0" i="0" u="none" strike="noStrike" dirty="0">
                          <a:solidFill>
                            <a:srgbClr val="FF0000"/>
                          </a:solidFill>
                          <a:effectLst/>
                          <a:latin typeface="+mn-lt"/>
                        </a:rPr>
                        <a:t>mg/</a:t>
                      </a:r>
                      <a:r>
                        <a:rPr lang="en-US" sz="2000" b="0" i="0" u="none" strike="noStrike" dirty="0" err="1">
                          <a:solidFill>
                            <a:srgbClr val="FF0000"/>
                          </a:solidFill>
                          <a:effectLst/>
                          <a:latin typeface="+mn-lt"/>
                        </a:rPr>
                        <a:t>dL</a:t>
                      </a:r>
                      <a:endParaRPr lang="en-US" sz="2000" b="0" i="0" u="none" strike="noStrike" dirty="0">
                        <a:solidFill>
                          <a:srgbClr val="FF0000"/>
                        </a:solidFill>
                        <a:effectLst/>
                        <a:latin typeface="+mn-lt"/>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228600">
                <a:tc>
                  <a:txBody>
                    <a:bodyPr/>
                    <a:lstStyle/>
                    <a:p>
                      <a:pPr algn="l" fontAlgn="ctr">
                        <a:lnSpc>
                          <a:spcPct val="100000"/>
                        </a:lnSpc>
                      </a:pPr>
                      <a:r>
                        <a:rPr lang="en-US" sz="2000" b="0" i="0" u="none" strike="noStrike" dirty="0">
                          <a:solidFill>
                            <a:schemeClr val="tx1"/>
                          </a:solidFill>
                          <a:effectLst/>
                          <a:latin typeface="+mn-lt"/>
                        </a:rPr>
                        <a:t>   Na</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lnSpc>
                          <a:spcPct val="100000"/>
                        </a:lnSpc>
                      </a:pPr>
                      <a:r>
                        <a:rPr lang="en-US" altLang="ja-JP" sz="2000" b="0" i="0" u="none" strike="noStrike" dirty="0">
                          <a:solidFill>
                            <a:schemeClr val="tx1"/>
                          </a:solidFill>
                          <a:effectLst/>
                          <a:latin typeface="+mn-lt"/>
                        </a:rPr>
                        <a:t>138</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l" fontAlgn="ctr">
                        <a:lnSpc>
                          <a:spcPct val="100000"/>
                        </a:lnSpc>
                      </a:pPr>
                      <a:r>
                        <a:rPr lang="en-US" sz="2000" b="0" i="0" u="none" strike="noStrike" dirty="0" err="1">
                          <a:solidFill>
                            <a:schemeClr val="tx1"/>
                          </a:solidFill>
                          <a:effectLst/>
                          <a:latin typeface="+mn-lt"/>
                        </a:rPr>
                        <a:t>mEq</a:t>
                      </a:r>
                      <a:r>
                        <a:rPr lang="en-US" sz="2000" b="0" i="0" u="none" strike="noStrike" dirty="0">
                          <a:solidFill>
                            <a:schemeClr val="tx1"/>
                          </a:solidFill>
                          <a:effectLst/>
                          <a:latin typeface="+mn-lt"/>
                        </a:rPr>
                        <a:t>/L</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228600">
                <a:tc>
                  <a:txBody>
                    <a:bodyPr/>
                    <a:lstStyle/>
                    <a:p>
                      <a:pPr algn="l" fontAlgn="ctr">
                        <a:lnSpc>
                          <a:spcPct val="100000"/>
                        </a:lnSpc>
                      </a:pPr>
                      <a:r>
                        <a:rPr lang="en-US" altLang="ja-JP" sz="2000" b="0" i="0" u="none" strike="noStrike" dirty="0">
                          <a:solidFill>
                            <a:schemeClr val="tx1"/>
                          </a:solidFill>
                          <a:effectLst/>
                          <a:latin typeface="+mn-lt"/>
                        </a:rPr>
                        <a:t>   K</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lnSpc>
                          <a:spcPct val="100000"/>
                        </a:lnSpc>
                      </a:pPr>
                      <a:r>
                        <a:rPr lang="en-US" altLang="ja-JP" sz="2000" b="0" i="0" u="none" strike="noStrike" dirty="0">
                          <a:solidFill>
                            <a:schemeClr val="tx1"/>
                          </a:solidFill>
                          <a:effectLst/>
                          <a:latin typeface="+mn-lt"/>
                        </a:rPr>
                        <a:t>4.3</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l" fontAlgn="ctr">
                        <a:lnSpc>
                          <a:spcPct val="100000"/>
                        </a:lnSpc>
                      </a:pPr>
                      <a:r>
                        <a:rPr lang="en-US" sz="2000" b="0" i="0" u="none" strike="noStrike" baseline="0" dirty="0">
                          <a:solidFill>
                            <a:schemeClr val="tx1"/>
                          </a:solidFill>
                          <a:effectLst/>
                          <a:latin typeface="+mn-lt"/>
                        </a:rPr>
                        <a:t> </a:t>
                      </a:r>
                      <a:r>
                        <a:rPr lang="en-US" sz="2000" b="0" i="0" u="none" strike="noStrike" baseline="0" dirty="0" err="1">
                          <a:solidFill>
                            <a:schemeClr val="tx1"/>
                          </a:solidFill>
                          <a:effectLst/>
                          <a:latin typeface="+mn-lt"/>
                        </a:rPr>
                        <a:t>mEq</a:t>
                      </a:r>
                      <a:r>
                        <a:rPr lang="en-US" sz="2000" b="0" i="0" u="none" strike="noStrike" baseline="0" dirty="0">
                          <a:solidFill>
                            <a:schemeClr val="tx1"/>
                          </a:solidFill>
                          <a:effectLst/>
                          <a:latin typeface="+mn-lt"/>
                        </a:rPr>
                        <a:t>/L</a:t>
                      </a:r>
                      <a:endParaRPr lang="en-US" sz="2000" b="0" i="0" u="none" strike="noStrike" dirty="0">
                        <a:solidFill>
                          <a:schemeClr val="tx1"/>
                        </a:solidFill>
                        <a:effectLst/>
                        <a:latin typeface="+mn-lt"/>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r h="228600">
                <a:tc>
                  <a:txBody>
                    <a:bodyPr/>
                    <a:lstStyle/>
                    <a:p>
                      <a:pPr algn="l" fontAlgn="ctr">
                        <a:lnSpc>
                          <a:spcPct val="100000"/>
                        </a:lnSpc>
                      </a:pPr>
                      <a:r>
                        <a:rPr lang="en-US" altLang="ja-JP" sz="2000" b="0" i="0" u="none" strike="noStrike" dirty="0">
                          <a:solidFill>
                            <a:schemeClr val="tx1"/>
                          </a:solidFill>
                          <a:effectLst/>
                          <a:latin typeface="+mn-lt"/>
                        </a:rPr>
                        <a:t>   CRP</a:t>
                      </a: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FFFFFF"/>
                    </a:solidFill>
                  </a:tcPr>
                </a:tc>
                <a:tc>
                  <a:txBody>
                    <a:bodyPr/>
                    <a:lstStyle/>
                    <a:p>
                      <a:pPr algn="r" fontAlgn="ctr">
                        <a:lnSpc>
                          <a:spcPct val="100000"/>
                        </a:lnSpc>
                      </a:pPr>
                      <a:r>
                        <a:rPr lang="en-US" altLang="ja-JP" sz="2000" b="0" i="0" u="none" strike="noStrike" dirty="0">
                          <a:solidFill>
                            <a:schemeClr val="tx1"/>
                          </a:solidFill>
                          <a:effectLst/>
                          <a:latin typeface="+mn-lt"/>
                        </a:rPr>
                        <a:t>0.05</a:t>
                      </a: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FFFFFF"/>
                    </a:solidFill>
                  </a:tcPr>
                </a:tc>
                <a:tc>
                  <a:txBody>
                    <a:bodyPr/>
                    <a:lstStyle/>
                    <a:p>
                      <a:pPr marL="72000" algn="l" fontAlgn="ctr">
                        <a:lnSpc>
                          <a:spcPct val="100000"/>
                        </a:lnSpc>
                      </a:pPr>
                      <a:r>
                        <a:rPr lang="en-US" sz="2000" b="0" i="0" u="none" strike="noStrike" dirty="0">
                          <a:solidFill>
                            <a:schemeClr val="tx1"/>
                          </a:solidFill>
                          <a:effectLst/>
                          <a:latin typeface="+mn-lt"/>
                        </a:rPr>
                        <a:t>mg/</a:t>
                      </a:r>
                      <a:r>
                        <a:rPr lang="en-US" sz="2000" b="0" i="0" u="none" strike="noStrike" dirty="0" err="1">
                          <a:solidFill>
                            <a:schemeClr val="tx1"/>
                          </a:solidFill>
                          <a:effectLst/>
                          <a:latin typeface="+mn-lt"/>
                        </a:rPr>
                        <a:t>dL</a:t>
                      </a:r>
                      <a:endParaRPr lang="en-US" sz="2000" b="0" i="0" u="none" strike="noStrike" dirty="0">
                        <a:solidFill>
                          <a:schemeClr val="tx1"/>
                        </a:solidFill>
                        <a:effectLst/>
                        <a:latin typeface="+mn-lt"/>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994082519"/>
              </p:ext>
            </p:extLst>
          </p:nvPr>
        </p:nvGraphicFramePr>
        <p:xfrm>
          <a:off x="5846628" y="1695508"/>
          <a:ext cx="3072272" cy="2600960"/>
        </p:xfrm>
        <a:graphic>
          <a:graphicData uri="http://schemas.openxmlformats.org/drawingml/2006/table">
            <a:tbl>
              <a:tblPr/>
              <a:tblGrid>
                <a:gridCol w="1063537">
                  <a:extLst>
                    <a:ext uri="{9D8B030D-6E8A-4147-A177-3AD203B41FA5}">
                      <a16:colId xmlns:a16="http://schemas.microsoft.com/office/drawing/2014/main" val="20000"/>
                    </a:ext>
                  </a:extLst>
                </a:gridCol>
                <a:gridCol w="849748">
                  <a:extLst>
                    <a:ext uri="{9D8B030D-6E8A-4147-A177-3AD203B41FA5}">
                      <a16:colId xmlns:a16="http://schemas.microsoft.com/office/drawing/2014/main" val="20001"/>
                    </a:ext>
                  </a:extLst>
                </a:gridCol>
                <a:gridCol w="1158987">
                  <a:extLst>
                    <a:ext uri="{9D8B030D-6E8A-4147-A177-3AD203B41FA5}">
                      <a16:colId xmlns:a16="http://schemas.microsoft.com/office/drawing/2014/main" val="20002"/>
                    </a:ext>
                  </a:extLst>
                </a:gridCol>
              </a:tblGrid>
              <a:tr h="144965">
                <a:tc gridSpan="3">
                  <a:txBody>
                    <a:bodyPr/>
                    <a:lstStyle/>
                    <a:p>
                      <a:pPr algn="ctr" fontAlgn="ctr">
                        <a:lnSpc>
                          <a:spcPct val="100000"/>
                        </a:lnSpc>
                      </a:pPr>
                      <a:r>
                        <a:rPr lang="en-US" sz="2400" b="0" i="0" u="none" strike="noStrike" dirty="0">
                          <a:solidFill>
                            <a:schemeClr val="tx1"/>
                          </a:solidFill>
                          <a:effectLst/>
                          <a:latin typeface="+mn-lt"/>
                        </a:rPr>
                        <a:t>【ABG】</a:t>
                      </a:r>
                      <a:endParaRPr lang="ja-JP" altLang="en-US" sz="2000" b="0" i="0" u="none" strike="noStrike" dirty="0">
                        <a:solidFill>
                          <a:schemeClr val="tx1"/>
                        </a:solidFill>
                        <a:effectLst/>
                        <a:latin typeface="+mn-lt"/>
                      </a:endParaRPr>
                    </a:p>
                  </a:txBody>
                  <a:tcPr marL="12700" marR="12700" marT="12700" marB="0" anchor="ctr">
                    <a:lnL>
                      <a:noFill/>
                    </a:lnL>
                    <a:lnR>
                      <a:noFill/>
                    </a:lnR>
                    <a:lnT>
                      <a:noFill/>
                    </a:lnT>
                    <a:lnB w="12700" cap="flat" cmpd="sng" algn="ctr">
                      <a:solidFill>
                        <a:prstClr val="black">
                          <a:lumMod val="50000"/>
                          <a:lumOff val="50000"/>
                        </a:prstClr>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pPr algn="l" fontAlgn="ctr"/>
                      <a:endParaRPr lang="ja-JP" altLang="en-US" sz="2000" b="0" i="0" u="none" strike="noStrike" dirty="0">
                        <a:solidFill>
                          <a:srgbClr val="000000"/>
                        </a:solidFill>
                        <a:effectLst/>
                        <a:latin typeface="+mn-lt"/>
                      </a:endParaRPr>
                    </a:p>
                  </a:txBody>
                  <a:tcPr marL="12700" marR="12700" marT="12700" marB="0" anchor="ctr">
                    <a:lnL>
                      <a:noFill/>
                    </a:lnL>
                    <a:lnR>
                      <a:noFill/>
                    </a:lnR>
                    <a:lnT>
                      <a:noFill/>
                    </a:lnT>
                    <a:lnB w="12700" cap="flat" cmpd="sng" algn="ctr">
                      <a:solidFill>
                        <a:prstClr val="black">
                          <a:lumMod val="50000"/>
                          <a:lumOff val="50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44965">
                <a:tc>
                  <a:txBody>
                    <a:bodyPr/>
                    <a:lstStyle/>
                    <a:p>
                      <a:pPr algn="l" fontAlgn="ctr">
                        <a:lnSpc>
                          <a:spcPct val="100000"/>
                        </a:lnSpc>
                      </a:pPr>
                      <a:r>
                        <a:rPr lang="en-US" sz="2000" b="0" i="0" u="none" strike="noStrike" dirty="0">
                          <a:solidFill>
                            <a:srgbClr val="FF0000"/>
                          </a:solidFill>
                          <a:effectLst/>
                          <a:latin typeface="+mn-lt"/>
                        </a:rPr>
                        <a:t>   PH</a:t>
                      </a:r>
                    </a:p>
                  </a:txBody>
                  <a:tcPr marL="12700" marR="12700" marT="12700" marB="0" anchor="ctr">
                    <a:lnL>
                      <a:noFill/>
                    </a:lnL>
                    <a:lnR w="12700" cap="flat" cmpd="sng" algn="ctr">
                      <a:solidFill>
                        <a:schemeClr val="bg1"/>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r">
                        <a:lnSpc>
                          <a:spcPct val="100000"/>
                        </a:lnSpc>
                      </a:pPr>
                      <a:r>
                        <a:rPr lang="en-US" altLang="ja-JP" sz="2000" b="0" dirty="0">
                          <a:solidFill>
                            <a:srgbClr val="FF0000"/>
                          </a:solidFill>
                        </a:rPr>
                        <a:t>7.201</a:t>
                      </a:r>
                      <a:endParaRPr lang="ja-JP" altLang="en-US" sz="2000" b="0" dirty="0">
                        <a:solidFill>
                          <a:srgbClr val="FF0000"/>
                        </a:solidFill>
                      </a:endParaRPr>
                    </a:p>
                  </a:txBody>
                  <a:tcPr marL="12700" marR="12700" marT="12700" marB="0" anchor="ctr">
                    <a:lnL w="12700" cap="flat" cmpd="sng" algn="ctr">
                      <a:solidFill>
                        <a:schemeClr val="bg1"/>
                      </a:solidFill>
                      <a:prstDash val="solid"/>
                      <a:round/>
                      <a:headEnd type="none" w="med" len="med"/>
                      <a:tailEnd type="none" w="med" len="med"/>
                    </a:lnL>
                    <a:lnR>
                      <a:noFill/>
                    </a:lnR>
                    <a:lnT w="12700" cap="flat" cmpd="sng" algn="ctr">
                      <a:solidFill>
                        <a:prstClr val="black">
                          <a:lumMod val="50000"/>
                          <a:lumOff val="50000"/>
                        </a:prstClr>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r">
                        <a:lnSpc>
                          <a:spcPct val="100000"/>
                        </a:lnSpc>
                      </a:pPr>
                      <a:endParaRPr lang="ja-JP" altLang="en-US" sz="2000" b="0" dirty="0">
                        <a:solidFill>
                          <a:schemeClr val="tx1"/>
                        </a:solidFill>
                      </a:endParaRPr>
                    </a:p>
                  </a:txBody>
                  <a:tcPr marL="12700" marR="12700" marT="12700" marB="0" anchor="ctr">
                    <a:lnL>
                      <a:noFill/>
                    </a:lnL>
                    <a:lnR>
                      <a:noFill/>
                    </a:lnR>
                    <a:lnT w="12700" cap="flat" cmpd="sng" algn="ctr">
                      <a:solidFill>
                        <a:prstClr val="black">
                          <a:lumMod val="50000"/>
                          <a:lumOff val="50000"/>
                        </a:prstClr>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4965">
                <a:tc>
                  <a:txBody>
                    <a:bodyPr/>
                    <a:lstStyle/>
                    <a:p>
                      <a:pPr algn="l" fontAlgn="ctr">
                        <a:lnSpc>
                          <a:spcPct val="100000"/>
                        </a:lnSpc>
                      </a:pPr>
                      <a:r>
                        <a:rPr lang="en-US" sz="2000" b="0" i="0" u="none" strike="noStrike" baseline="0" dirty="0">
                          <a:solidFill>
                            <a:schemeClr val="tx1"/>
                          </a:solidFill>
                          <a:effectLst/>
                          <a:latin typeface="+mn-lt"/>
                        </a:rPr>
                        <a:t>   PaCO</a:t>
                      </a:r>
                      <a:r>
                        <a:rPr lang="en-US" sz="2000" b="0" i="0" u="none" strike="noStrike" baseline="-25000" dirty="0">
                          <a:solidFill>
                            <a:schemeClr val="tx1"/>
                          </a:solidFill>
                          <a:effectLst/>
                          <a:latin typeface="+mn-lt"/>
                        </a:rPr>
                        <a:t>2</a:t>
                      </a:r>
                    </a:p>
                  </a:txBody>
                  <a:tcPr marL="12700" marR="12700" marT="1270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00000"/>
                        </a:lnSpc>
                      </a:pPr>
                      <a:r>
                        <a:rPr lang="en-US" altLang="ja-JP" sz="2000" b="0" dirty="0">
                          <a:solidFill>
                            <a:schemeClr val="tx1"/>
                          </a:solidFill>
                        </a:rPr>
                        <a:t>43.6</a:t>
                      </a:r>
                      <a:endParaRPr lang="ja-JP" altLang="en-US" sz="2000" b="0" dirty="0">
                        <a:solidFill>
                          <a:schemeClr val="tx1"/>
                        </a:solidFill>
                      </a:endParaRP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00000"/>
                        </a:lnSpc>
                      </a:pPr>
                      <a:r>
                        <a:rPr lang="en-US" altLang="ja-JP" sz="2000" b="0" dirty="0">
                          <a:solidFill>
                            <a:schemeClr val="tx1"/>
                          </a:solidFill>
                        </a:rPr>
                        <a:t>mmHg</a:t>
                      </a:r>
                      <a:endParaRPr lang="ja-JP" altLang="en-US" sz="2000" b="0" dirty="0">
                        <a:solidFill>
                          <a:schemeClr val="tx1"/>
                        </a:solidFill>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44965">
                <a:tc>
                  <a:txBody>
                    <a:bodyPr/>
                    <a:lstStyle/>
                    <a:p>
                      <a:pPr algn="l" fontAlgn="ctr">
                        <a:lnSpc>
                          <a:spcPct val="100000"/>
                        </a:lnSpc>
                      </a:pPr>
                      <a:r>
                        <a:rPr lang="en-US" sz="2000" b="0" i="0" u="none" strike="noStrike" dirty="0">
                          <a:solidFill>
                            <a:schemeClr val="tx1"/>
                          </a:solidFill>
                          <a:effectLst/>
                          <a:latin typeface="+mn-lt"/>
                        </a:rPr>
                        <a:t>   PaO</a:t>
                      </a:r>
                      <a:r>
                        <a:rPr lang="en-US" altLang="ja-JP" sz="2000" b="0" i="0" u="none" strike="noStrike" baseline="-25000" dirty="0">
                          <a:solidFill>
                            <a:schemeClr val="tx1"/>
                          </a:solidFill>
                          <a:effectLst/>
                          <a:latin typeface="+mn-lt"/>
                        </a:rPr>
                        <a:t>2</a:t>
                      </a:r>
                      <a:endParaRPr lang="en-US" sz="2000" b="0" i="0" u="none" strike="noStrike" dirty="0">
                        <a:solidFill>
                          <a:schemeClr val="tx1"/>
                        </a:solidFill>
                        <a:effectLst/>
                        <a:latin typeface="+mn-lt"/>
                      </a:endParaRPr>
                    </a:p>
                  </a:txBody>
                  <a:tcPr marL="12700" marR="12700" marT="1270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00000"/>
                        </a:lnSpc>
                      </a:pPr>
                      <a:r>
                        <a:rPr lang="en-US" altLang="ja-JP" sz="2000" b="0" dirty="0">
                          <a:solidFill>
                            <a:schemeClr val="tx1"/>
                          </a:solidFill>
                        </a:rPr>
                        <a:t>100.8</a:t>
                      </a:r>
                      <a:endParaRPr lang="ja-JP" altLang="en-US" sz="2000" b="0" dirty="0">
                        <a:solidFill>
                          <a:schemeClr val="tx1"/>
                        </a:solidFill>
                      </a:endParaRP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ja-JP" sz="2000" b="0" dirty="0">
                          <a:solidFill>
                            <a:schemeClr val="tx1"/>
                          </a:solidFill>
                        </a:rPr>
                        <a:t>mmHg</a:t>
                      </a:r>
                      <a:endParaRPr lang="ja-JP" altLang="en-US" sz="2000" b="0" dirty="0">
                        <a:solidFill>
                          <a:schemeClr val="tx1"/>
                        </a:solidFill>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44965">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altLang="ja-JP" sz="2000" b="0" i="0" u="none" strike="noStrike" dirty="0">
                          <a:solidFill>
                            <a:srgbClr val="FF0000"/>
                          </a:solidFill>
                          <a:effectLst/>
                          <a:latin typeface="+mn-lt"/>
                        </a:rPr>
                        <a:t>   HCO</a:t>
                      </a:r>
                      <a:r>
                        <a:rPr lang="en-US" altLang="ja-JP" sz="2000" b="0" i="0" u="none" strike="noStrike" baseline="-25000" dirty="0">
                          <a:solidFill>
                            <a:srgbClr val="FF0000"/>
                          </a:solidFill>
                          <a:effectLst/>
                          <a:latin typeface="+mn-lt"/>
                        </a:rPr>
                        <a:t>3</a:t>
                      </a:r>
                      <a:endParaRPr lang="en-US" altLang="ja-JP" sz="2000" b="0" i="0" u="none" strike="noStrike" dirty="0">
                        <a:solidFill>
                          <a:srgbClr val="FF0000"/>
                        </a:solidFill>
                        <a:effectLst/>
                        <a:latin typeface="+mn-lt"/>
                      </a:endParaRPr>
                    </a:p>
                  </a:txBody>
                  <a:tcPr marL="12700" marR="12700" marT="1270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00000"/>
                        </a:lnSpc>
                      </a:pPr>
                      <a:r>
                        <a:rPr lang="en-US" altLang="ja-JP" sz="2000" b="0" dirty="0">
                          <a:solidFill>
                            <a:srgbClr val="FF0000"/>
                          </a:solidFill>
                        </a:rPr>
                        <a:t>16.4</a:t>
                      </a:r>
                      <a:endParaRPr lang="ja-JP" altLang="en-US" sz="2000" b="0" dirty="0">
                        <a:solidFill>
                          <a:srgbClr val="FF0000"/>
                        </a:solidFill>
                      </a:endParaRP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00000"/>
                        </a:lnSpc>
                      </a:pPr>
                      <a:r>
                        <a:rPr lang="en-US" altLang="ja-JP" sz="2000" b="0" dirty="0" err="1">
                          <a:solidFill>
                            <a:srgbClr val="FF0000"/>
                          </a:solidFill>
                        </a:rPr>
                        <a:t>mmol</a:t>
                      </a:r>
                      <a:r>
                        <a:rPr lang="en-US" altLang="ja-JP" sz="2000" b="0" dirty="0">
                          <a:solidFill>
                            <a:srgbClr val="FF0000"/>
                          </a:solidFill>
                        </a:rPr>
                        <a:t>/L</a:t>
                      </a:r>
                      <a:endParaRPr lang="ja-JP" altLang="en-US" sz="2000" b="0" dirty="0">
                        <a:solidFill>
                          <a:srgbClr val="FF0000"/>
                        </a:solidFill>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44965">
                <a:tc>
                  <a:txBody>
                    <a:bodyPr/>
                    <a:lstStyle/>
                    <a:p>
                      <a:pPr algn="l" fontAlgn="ctr">
                        <a:lnSpc>
                          <a:spcPct val="100000"/>
                        </a:lnSpc>
                      </a:pPr>
                      <a:r>
                        <a:rPr lang="en-US" sz="2000" b="0" i="0" u="none" strike="noStrike" dirty="0">
                          <a:solidFill>
                            <a:srgbClr val="FF0000"/>
                          </a:solidFill>
                          <a:effectLst/>
                          <a:latin typeface="+mn-lt"/>
                        </a:rPr>
                        <a:t>   Lac</a:t>
                      </a:r>
                    </a:p>
                  </a:txBody>
                  <a:tcPr marL="12700" marR="12700" marT="1270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ja-JP" sz="2000" b="0" dirty="0">
                          <a:solidFill>
                            <a:srgbClr val="FF0000"/>
                          </a:solidFill>
                        </a:rPr>
                        <a:t>9.0</a:t>
                      </a:r>
                      <a:endParaRPr lang="ja-JP" altLang="en-US" sz="2000" b="0" dirty="0">
                        <a:solidFill>
                          <a:srgbClr val="FF0000"/>
                        </a:solidFill>
                      </a:endParaRP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ja-JP" sz="2000" b="0" dirty="0" err="1">
                          <a:solidFill>
                            <a:srgbClr val="FF0000"/>
                          </a:solidFill>
                        </a:rPr>
                        <a:t>mmol</a:t>
                      </a:r>
                      <a:r>
                        <a:rPr lang="en-US" altLang="ja-JP" sz="2000" b="0" dirty="0">
                          <a:solidFill>
                            <a:srgbClr val="FF0000"/>
                          </a:solidFill>
                        </a:rPr>
                        <a:t>/L</a:t>
                      </a:r>
                      <a:endParaRPr lang="ja-JP" altLang="en-US" sz="2000" b="0" dirty="0">
                        <a:solidFill>
                          <a:srgbClr val="FF0000"/>
                        </a:solidFill>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144965">
                <a:tc>
                  <a:txBody>
                    <a:bodyPr/>
                    <a:lstStyle/>
                    <a:p>
                      <a:pPr algn="l" fontAlgn="ctr">
                        <a:lnSpc>
                          <a:spcPct val="100000"/>
                        </a:lnSpc>
                      </a:pPr>
                      <a:r>
                        <a:rPr lang="en-US" sz="2000" b="0" i="0" u="none" strike="noStrike" dirty="0">
                          <a:solidFill>
                            <a:schemeClr val="tx1"/>
                          </a:solidFill>
                          <a:effectLst/>
                          <a:latin typeface="+mn-lt"/>
                        </a:rPr>
                        <a:t>   AG</a:t>
                      </a:r>
                    </a:p>
                  </a:txBody>
                  <a:tcPr marL="12700" marR="12700" marT="1270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ja-JP" sz="2000" b="0" dirty="0">
                          <a:solidFill>
                            <a:schemeClr val="tx1"/>
                          </a:solidFill>
                        </a:rPr>
                        <a:t>11.0</a:t>
                      </a:r>
                      <a:endParaRPr lang="ja-JP" altLang="en-US" sz="2000" b="0" dirty="0">
                        <a:solidFill>
                          <a:schemeClr val="tx1"/>
                        </a:solidFill>
                      </a:endParaRP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ja-JP" sz="2000" b="0" dirty="0" err="1">
                          <a:solidFill>
                            <a:schemeClr val="tx1"/>
                          </a:solidFill>
                        </a:rPr>
                        <a:t>mmol</a:t>
                      </a:r>
                      <a:r>
                        <a:rPr lang="en-US" altLang="ja-JP" sz="2000" b="0" dirty="0">
                          <a:solidFill>
                            <a:schemeClr val="tx1"/>
                          </a:solidFill>
                        </a:rPr>
                        <a:t>/L</a:t>
                      </a:r>
                      <a:endParaRPr lang="ja-JP" altLang="en-US" sz="2000" b="0" dirty="0">
                        <a:solidFill>
                          <a:schemeClr val="tx1"/>
                        </a:solidFill>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144965">
                <a:tc>
                  <a:txBody>
                    <a:bodyPr/>
                    <a:lstStyle/>
                    <a:p>
                      <a:pPr algn="l" fontAlgn="ctr">
                        <a:lnSpc>
                          <a:spcPct val="100000"/>
                        </a:lnSpc>
                      </a:pPr>
                      <a:r>
                        <a:rPr lang="en-US" sz="2000" b="0" i="0" u="none" strike="noStrike" dirty="0">
                          <a:solidFill>
                            <a:schemeClr val="tx1"/>
                          </a:solidFill>
                          <a:effectLst/>
                          <a:latin typeface="+mn-lt"/>
                        </a:rPr>
                        <a:t>   </a:t>
                      </a:r>
                      <a:r>
                        <a:rPr lang="en-US" sz="2000" b="0" i="0" u="none" strike="noStrike" dirty="0" err="1">
                          <a:solidFill>
                            <a:schemeClr val="tx1"/>
                          </a:solidFill>
                          <a:effectLst/>
                          <a:latin typeface="+mn-lt"/>
                        </a:rPr>
                        <a:t>Glc</a:t>
                      </a:r>
                      <a:endParaRPr lang="en-US" sz="2000" b="0" i="0" u="none" strike="noStrike" dirty="0">
                        <a:solidFill>
                          <a:schemeClr val="tx1"/>
                        </a:solidFill>
                        <a:effectLst/>
                        <a:latin typeface="+mn-lt"/>
                      </a:endParaRPr>
                    </a:p>
                  </a:txBody>
                  <a:tcPr marL="12700" marR="12700" marT="12700" marB="0"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FFFFFF"/>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ja-JP" sz="2000" b="0" dirty="0">
                          <a:solidFill>
                            <a:schemeClr val="tx1"/>
                          </a:solidFill>
                        </a:rPr>
                        <a:t>374</a:t>
                      </a:r>
                      <a:endParaRPr lang="ja-JP" altLang="en-US" sz="2000" b="0" dirty="0">
                        <a:solidFill>
                          <a:schemeClr val="tx1"/>
                        </a:solidFill>
                      </a:endParaRPr>
                    </a:p>
                  </a:txBody>
                  <a:tcPr marL="12700" marR="12700" marT="12700" marB="0" anchor="ctr">
                    <a:lnL w="1270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FFFFFF"/>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ja-JP" sz="2000" b="0" dirty="0">
                          <a:solidFill>
                            <a:schemeClr val="tx1"/>
                          </a:solidFill>
                        </a:rPr>
                        <a:t>mg/</a:t>
                      </a:r>
                      <a:r>
                        <a:rPr lang="en-US" altLang="ja-JP" sz="2000" b="0" dirty="0" err="1">
                          <a:solidFill>
                            <a:schemeClr val="tx1"/>
                          </a:solidFill>
                        </a:rPr>
                        <a:t>dL</a:t>
                      </a:r>
                      <a:endParaRPr lang="ja-JP" altLang="en-US" sz="2000" b="0" dirty="0">
                        <a:solidFill>
                          <a:schemeClr val="tx1"/>
                        </a:solidFill>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2" name="TextBox 11"/>
          <p:cNvSpPr txBox="1"/>
          <p:nvPr/>
        </p:nvSpPr>
        <p:spPr>
          <a:xfrm>
            <a:off x="7195682" y="4296238"/>
            <a:ext cx="1680883" cy="276999"/>
          </a:xfrm>
          <a:prstGeom prst="rect">
            <a:avLst/>
          </a:prstGeom>
          <a:noFill/>
        </p:spPr>
        <p:txBody>
          <a:bodyPr wrap="square" rtlCol="0">
            <a:spAutoFit/>
          </a:bodyPr>
          <a:lstStyle/>
          <a:p>
            <a:pPr algn="r"/>
            <a:r>
              <a:rPr lang="en-US" sz="1200" dirty="0"/>
              <a:t>*AG: anion gap</a:t>
            </a:r>
          </a:p>
        </p:txBody>
      </p:sp>
      <p:graphicFrame>
        <p:nvGraphicFramePr>
          <p:cNvPr id="11" name="表 10">
            <a:extLst>
              <a:ext uri="{FF2B5EF4-FFF2-40B4-BE49-F238E27FC236}">
                <a16:creationId xmlns:a16="http://schemas.microsoft.com/office/drawing/2014/main" id="{A238E384-5B87-A14D-8206-5852F6F48B0B}"/>
              </a:ext>
            </a:extLst>
          </p:cNvPr>
          <p:cNvGraphicFramePr>
            <a:graphicFrameLocks noGrp="1"/>
          </p:cNvGraphicFramePr>
          <p:nvPr>
            <p:extLst>
              <p:ext uri="{D42A27DB-BD31-4B8C-83A1-F6EECF244321}">
                <p14:modId xmlns:p14="http://schemas.microsoft.com/office/powerpoint/2010/main" val="1275725405"/>
              </p:ext>
            </p:extLst>
          </p:nvPr>
        </p:nvGraphicFramePr>
        <p:xfrm>
          <a:off x="5827514" y="4552508"/>
          <a:ext cx="3072272" cy="695960"/>
        </p:xfrm>
        <a:graphic>
          <a:graphicData uri="http://schemas.openxmlformats.org/drawingml/2006/table">
            <a:tbl>
              <a:tblPr/>
              <a:tblGrid>
                <a:gridCol w="1063537">
                  <a:extLst>
                    <a:ext uri="{9D8B030D-6E8A-4147-A177-3AD203B41FA5}">
                      <a16:colId xmlns:a16="http://schemas.microsoft.com/office/drawing/2014/main" val="20000"/>
                    </a:ext>
                  </a:extLst>
                </a:gridCol>
                <a:gridCol w="849748">
                  <a:extLst>
                    <a:ext uri="{9D8B030D-6E8A-4147-A177-3AD203B41FA5}">
                      <a16:colId xmlns:a16="http://schemas.microsoft.com/office/drawing/2014/main" val="20001"/>
                    </a:ext>
                  </a:extLst>
                </a:gridCol>
                <a:gridCol w="1158987">
                  <a:extLst>
                    <a:ext uri="{9D8B030D-6E8A-4147-A177-3AD203B41FA5}">
                      <a16:colId xmlns:a16="http://schemas.microsoft.com/office/drawing/2014/main" val="20002"/>
                    </a:ext>
                  </a:extLst>
                </a:gridCol>
              </a:tblGrid>
              <a:tr h="144965">
                <a:tc gridSpan="3">
                  <a:txBody>
                    <a:bodyPr/>
                    <a:lstStyle/>
                    <a:p>
                      <a:pPr algn="ctr" fontAlgn="ctr">
                        <a:lnSpc>
                          <a:spcPct val="100000"/>
                        </a:lnSpc>
                      </a:pPr>
                      <a:r>
                        <a:rPr lang="en-US" sz="2400" b="0" i="0" u="none" strike="noStrike" dirty="0">
                          <a:solidFill>
                            <a:schemeClr val="tx1"/>
                          </a:solidFill>
                          <a:effectLst/>
                          <a:latin typeface="+mn-lt"/>
                        </a:rPr>
                        <a:t>【Serology】</a:t>
                      </a:r>
                      <a:endParaRPr lang="ja-JP" altLang="en-US" sz="2000" b="0" i="0" u="none" strike="noStrike" dirty="0">
                        <a:solidFill>
                          <a:schemeClr val="tx1"/>
                        </a:solidFill>
                        <a:effectLst/>
                        <a:latin typeface="+mn-lt"/>
                      </a:endParaRPr>
                    </a:p>
                  </a:txBody>
                  <a:tcPr marL="12700" marR="12700" marT="1270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pPr algn="l" fontAlgn="ctr"/>
                      <a:endParaRPr lang="ja-JP" altLang="en-US" sz="2000" b="0" i="0" u="none" strike="noStrike" dirty="0">
                        <a:solidFill>
                          <a:srgbClr val="000000"/>
                        </a:solidFill>
                        <a:effectLst/>
                        <a:latin typeface="+mn-lt"/>
                      </a:endParaRPr>
                    </a:p>
                  </a:txBody>
                  <a:tcPr marL="12700" marR="12700" marT="12700" marB="0" anchor="ctr">
                    <a:lnL>
                      <a:noFill/>
                    </a:lnL>
                    <a:lnR>
                      <a:noFill/>
                    </a:lnR>
                    <a:lnT>
                      <a:noFill/>
                    </a:lnT>
                    <a:lnB w="12700" cap="flat" cmpd="sng" algn="ctr">
                      <a:solidFill>
                        <a:prstClr val="black">
                          <a:lumMod val="50000"/>
                          <a:lumOff val="50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44965">
                <a:tc>
                  <a:txBody>
                    <a:bodyPr/>
                    <a:lstStyle/>
                    <a:p>
                      <a:pPr algn="l" fontAlgn="ctr">
                        <a:lnSpc>
                          <a:spcPct val="100000"/>
                        </a:lnSpc>
                      </a:pPr>
                      <a:r>
                        <a:rPr lang="en-US" sz="2000" b="0" i="0" u="none" strike="noStrike" dirty="0">
                          <a:solidFill>
                            <a:schemeClr val="tx1"/>
                          </a:solidFill>
                          <a:effectLst/>
                          <a:latin typeface="+mn-lt"/>
                        </a:rPr>
                        <a:t>HIV</a:t>
                      </a:r>
                    </a:p>
                  </a:txBody>
                  <a:tcPr marL="12700" marR="12700" marT="12700" marB="0" anchor="ctr">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FFFFFF"/>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ja-JP" sz="2000" b="0" dirty="0">
                          <a:solidFill>
                            <a:schemeClr val="tx1"/>
                          </a:solidFill>
                        </a:rPr>
                        <a:t>– </a:t>
                      </a:r>
                      <a:endParaRPr lang="ja-JP" altLang="en-US" sz="2000" b="0" dirty="0">
                        <a:solidFill>
                          <a:schemeClr val="tx1"/>
                        </a:solidFill>
                      </a:endParaRPr>
                    </a:p>
                  </a:txBody>
                  <a:tcPr marL="12700" marR="12700" marT="12700" marB="0" anchor="ctr">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FFFFFF"/>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ja-JP" altLang="en-US" sz="2000" b="0" dirty="0">
                        <a:solidFill>
                          <a:schemeClr val="tx1"/>
                        </a:solidFill>
                      </a:endParaRPr>
                    </a:p>
                  </a:txBody>
                  <a:tcPr marL="12700" marR="12700" marT="12700" marB="0" anchor="ctr">
                    <a:lnL>
                      <a:noFill/>
                    </a:lnL>
                    <a:lnR>
                      <a:noFill/>
                    </a:lnR>
                    <a:lnT w="12700" cap="flat" cmpd="sng" algn="ctr">
                      <a:solidFill>
                        <a:schemeClr val="tx1"/>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79908361"/>
      </p:ext>
    </p:extLst>
  </p:cSld>
  <p:clrMapOvr>
    <a:masterClrMapping/>
  </p:clrMapOvr>
  <mc:AlternateContent xmlns:mc="http://schemas.openxmlformats.org/markup-compatibility/2006" xmlns:p14="http://schemas.microsoft.com/office/powerpoint/2010/main">
    <mc:Choice Requires="p14">
      <p:transition spd="slow" p14:dur="2000" advTm="33717"/>
    </mc:Choice>
    <mc:Fallback xmlns="">
      <p:transition xmlns:p14="http://schemas.microsoft.com/office/powerpoint/2010/main" spd="slow" advTm="3371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タイトル 1"/>
          <p:cNvSpPr>
            <a:spLocks noGrp="1"/>
          </p:cNvSpPr>
          <p:nvPr>
            <p:ph type="title"/>
          </p:nvPr>
        </p:nvSpPr>
        <p:spPr>
          <a:xfrm>
            <a:off x="-4572" y="-14586"/>
            <a:ext cx="9180000" cy="899999"/>
          </a:xfrm>
          <a:solidFill>
            <a:schemeClr val="tx1">
              <a:lumMod val="75000"/>
              <a:lumOff val="25000"/>
            </a:schemeClr>
          </a:solidFill>
        </p:spPr>
        <p:txBody>
          <a:bodyPr>
            <a:normAutofit/>
          </a:bodyPr>
          <a:lstStyle/>
          <a:p>
            <a:r>
              <a:rPr lang="ja-JP" altLang="en-US" b="1">
                <a:solidFill>
                  <a:schemeClr val="bg1"/>
                </a:solidFill>
              </a:rPr>
              <a:t>胸腹部造影</a:t>
            </a:r>
            <a:r>
              <a:rPr lang="en-US" altLang="ja-JP" b="1" dirty="0">
                <a:solidFill>
                  <a:schemeClr val="bg1"/>
                </a:solidFill>
              </a:rPr>
              <a:t>CT</a:t>
            </a:r>
            <a:endParaRPr kumimoji="1" lang="ja-JP" altLang="en-US" b="1" dirty="0">
              <a:solidFill>
                <a:schemeClr val="bg1"/>
              </a:solidFill>
            </a:endParaRPr>
          </a:p>
        </p:txBody>
      </p:sp>
      <p:pic>
        <p:nvPicPr>
          <p:cNvPr id="9" name="図 8"/>
          <p:cNvPicPr>
            <a:picLocks noChangeAspect="1"/>
          </p:cNvPicPr>
          <p:nvPr/>
        </p:nvPicPr>
        <p:blipFill>
          <a:blip r:embed="rId3"/>
          <a:stretch>
            <a:fillRect/>
          </a:stretch>
        </p:blipFill>
        <p:spPr>
          <a:xfrm>
            <a:off x="8653090" y="6497171"/>
            <a:ext cx="487606" cy="360828"/>
          </a:xfrm>
          <a:prstGeom prst="rect">
            <a:avLst/>
          </a:prstGeom>
        </p:spPr>
      </p:pic>
      <p:sp>
        <p:nvSpPr>
          <p:cNvPr id="10" name="テキスト ボックス 9"/>
          <p:cNvSpPr txBox="1"/>
          <p:nvPr/>
        </p:nvSpPr>
        <p:spPr>
          <a:xfrm>
            <a:off x="4882716" y="6551813"/>
            <a:ext cx="3769438" cy="338554"/>
          </a:xfrm>
          <a:prstGeom prst="rect">
            <a:avLst/>
          </a:prstGeom>
          <a:noFill/>
        </p:spPr>
        <p:txBody>
          <a:bodyPr wrap="square" rtlCol="0">
            <a:spAutoFit/>
          </a:bodyPr>
          <a:lstStyle/>
          <a:p>
            <a:r>
              <a:rPr lang="en-US" altLang="ja-JP" sz="1600" b="1" i="1" dirty="0">
                <a:solidFill>
                  <a:schemeClr val="bg1"/>
                </a:solidFill>
              </a:rPr>
              <a:t>Kobe City Medical Center General Hospital</a:t>
            </a:r>
            <a:endParaRPr kumimoji="1" lang="ja-JP" altLang="en-US" sz="1600" b="1" i="1" dirty="0">
              <a:solidFill>
                <a:schemeClr val="bg1"/>
              </a:solidFill>
            </a:endParaRPr>
          </a:p>
        </p:txBody>
      </p:sp>
      <p:sp>
        <p:nvSpPr>
          <p:cNvPr id="11" name="コンテンツ プレースホルダー 2">
            <a:extLst>
              <a:ext uri="{FF2B5EF4-FFF2-40B4-BE49-F238E27FC236}">
                <a16:creationId xmlns:a16="http://schemas.microsoft.com/office/drawing/2014/main" id="{A58DB3DA-ECFB-F845-B0A4-CF8FDA974E59}"/>
              </a:ext>
            </a:extLst>
          </p:cNvPr>
          <p:cNvSpPr>
            <a:spLocks noGrp="1"/>
          </p:cNvSpPr>
          <p:nvPr>
            <p:ph idx="1"/>
          </p:nvPr>
        </p:nvSpPr>
        <p:spPr>
          <a:xfrm>
            <a:off x="-35001" y="5566449"/>
            <a:ext cx="9235630" cy="432041"/>
          </a:xfrm>
        </p:spPr>
        <p:txBody>
          <a:bodyPr wrap="square">
            <a:spAutoFit/>
          </a:bodyPr>
          <a:lstStyle/>
          <a:p>
            <a:pPr marL="0" indent="0" algn="ctr">
              <a:lnSpc>
                <a:spcPct val="120000"/>
              </a:lnSpc>
              <a:buNone/>
            </a:pPr>
            <a:r>
              <a:rPr lang="ja-JP" altLang="en-US" sz="2000" b="1">
                <a:solidFill>
                  <a:schemeClr val="bg1"/>
                </a:solidFill>
              </a:rPr>
              <a:t>緊急開腹手術：左腎動脈結紮</a:t>
            </a:r>
            <a:r>
              <a:rPr lang="en-US" altLang="ja-JP" sz="2000" b="1" dirty="0">
                <a:solidFill>
                  <a:schemeClr val="bg1"/>
                </a:solidFill>
              </a:rPr>
              <a:t>, </a:t>
            </a:r>
            <a:r>
              <a:rPr lang="ja-JP" altLang="en-US" sz="2000" b="1">
                <a:solidFill>
                  <a:schemeClr val="bg1"/>
                </a:solidFill>
              </a:rPr>
              <a:t>小腸亜全摘</a:t>
            </a:r>
            <a:r>
              <a:rPr lang="en-US" altLang="ja-JP" sz="2000" b="1" dirty="0">
                <a:solidFill>
                  <a:schemeClr val="bg1"/>
                </a:solidFill>
              </a:rPr>
              <a:t>, </a:t>
            </a:r>
            <a:r>
              <a:rPr lang="ja-JP" altLang="en-US" sz="2000" b="1">
                <a:solidFill>
                  <a:schemeClr val="bg1"/>
                </a:solidFill>
              </a:rPr>
              <a:t>回盲部切除</a:t>
            </a:r>
            <a:r>
              <a:rPr lang="en-US" altLang="ja-JP" sz="2000" b="1" dirty="0">
                <a:solidFill>
                  <a:schemeClr val="bg1"/>
                </a:solidFill>
              </a:rPr>
              <a:t>, </a:t>
            </a:r>
            <a:r>
              <a:rPr lang="ja-JP" altLang="en-US" sz="2000" b="1">
                <a:solidFill>
                  <a:schemeClr val="bg1"/>
                </a:solidFill>
              </a:rPr>
              <a:t>右半結腸切除</a:t>
            </a:r>
            <a:endParaRPr lang="en-US" altLang="ja-JP" sz="2000" b="1" dirty="0">
              <a:solidFill>
                <a:schemeClr val="bg1"/>
              </a:solidFill>
            </a:endParaRPr>
          </a:p>
        </p:txBody>
      </p:sp>
      <p:pic>
        <p:nvPicPr>
          <p:cNvPr id="7" name="図 6">
            <a:extLst>
              <a:ext uri="{FF2B5EF4-FFF2-40B4-BE49-F238E27FC236}">
                <a16:creationId xmlns:a16="http://schemas.microsoft.com/office/drawing/2014/main" id="{1469F6D5-4FF4-9349-ADC3-1B776AF1D8FF}"/>
              </a:ext>
            </a:extLst>
          </p:cNvPr>
          <p:cNvPicPr>
            <a:picLocks noChangeAspect="1"/>
          </p:cNvPicPr>
          <p:nvPr/>
        </p:nvPicPr>
        <p:blipFill rotWithShape="1">
          <a:blip r:embed="rId4"/>
          <a:srcRect l="7744" t="-6684" r="11136" b="3749"/>
          <a:stretch/>
        </p:blipFill>
        <p:spPr>
          <a:xfrm>
            <a:off x="0" y="1390994"/>
            <a:ext cx="4568825" cy="3669876"/>
          </a:xfrm>
          <a:prstGeom prst="rect">
            <a:avLst/>
          </a:prstGeom>
          <a:solidFill>
            <a:schemeClr val="tx1"/>
          </a:solidFill>
        </p:spPr>
      </p:pic>
      <p:pic>
        <p:nvPicPr>
          <p:cNvPr id="13" name="図 12">
            <a:extLst>
              <a:ext uri="{FF2B5EF4-FFF2-40B4-BE49-F238E27FC236}">
                <a16:creationId xmlns:a16="http://schemas.microsoft.com/office/drawing/2014/main" id="{ADF8F8AB-AF40-EF4C-B530-6210F897A97F}"/>
              </a:ext>
            </a:extLst>
          </p:cNvPr>
          <p:cNvPicPr>
            <a:picLocks noChangeAspect="1"/>
          </p:cNvPicPr>
          <p:nvPr/>
        </p:nvPicPr>
        <p:blipFill rotWithShape="1">
          <a:blip r:embed="rId5"/>
          <a:srcRect l="3845" t="-7383" r="6782" b="-6540"/>
          <a:stretch/>
        </p:blipFill>
        <p:spPr>
          <a:xfrm>
            <a:off x="4568825" y="1390993"/>
            <a:ext cx="4571871" cy="3676775"/>
          </a:xfrm>
          <a:prstGeom prst="rect">
            <a:avLst/>
          </a:prstGeom>
          <a:solidFill>
            <a:schemeClr val="tx1"/>
          </a:solidFill>
        </p:spPr>
      </p:pic>
      <p:cxnSp>
        <p:nvCxnSpPr>
          <p:cNvPr id="14" name="直線矢印コネクタ 13">
            <a:extLst>
              <a:ext uri="{FF2B5EF4-FFF2-40B4-BE49-F238E27FC236}">
                <a16:creationId xmlns:a16="http://schemas.microsoft.com/office/drawing/2014/main" id="{06F14FCD-4D0F-5F4B-9F97-ABA2870305CD}"/>
              </a:ext>
            </a:extLst>
          </p:cNvPr>
          <p:cNvCxnSpPr>
            <a:cxnSpLocks/>
          </p:cNvCxnSpPr>
          <p:nvPr/>
        </p:nvCxnSpPr>
        <p:spPr>
          <a:xfrm>
            <a:off x="1311442" y="1888958"/>
            <a:ext cx="180474" cy="300790"/>
          </a:xfrm>
          <a:prstGeom prst="straightConnector1">
            <a:avLst/>
          </a:prstGeom>
          <a:ln w="31750">
            <a:solidFill>
              <a:srgbClr val="FFFF00"/>
            </a:solidFill>
            <a:tailEnd type="stealth" w="lg" len="lg"/>
          </a:ln>
        </p:spPr>
        <p:style>
          <a:lnRef idx="2">
            <a:schemeClr val="accent1"/>
          </a:lnRef>
          <a:fillRef idx="0">
            <a:schemeClr val="accent1"/>
          </a:fillRef>
          <a:effectRef idx="1">
            <a:schemeClr val="accent1"/>
          </a:effectRef>
          <a:fontRef idx="minor">
            <a:schemeClr val="tx1"/>
          </a:fontRef>
        </p:style>
      </p:cxnSp>
      <p:sp>
        <p:nvSpPr>
          <p:cNvPr id="16" name="コンテンツ プレースホルダー 2">
            <a:extLst>
              <a:ext uri="{FF2B5EF4-FFF2-40B4-BE49-F238E27FC236}">
                <a16:creationId xmlns:a16="http://schemas.microsoft.com/office/drawing/2014/main" id="{96FAC3D5-E4E2-0F4A-976C-CF3A4F034B81}"/>
              </a:ext>
            </a:extLst>
          </p:cNvPr>
          <p:cNvSpPr txBox="1">
            <a:spLocks/>
          </p:cNvSpPr>
          <p:nvPr/>
        </p:nvSpPr>
        <p:spPr>
          <a:xfrm>
            <a:off x="300577" y="1537964"/>
            <a:ext cx="1191339" cy="437043"/>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lnSpc>
                <a:spcPct val="120000"/>
              </a:lnSpc>
              <a:buFont typeface="Arial"/>
              <a:buNone/>
            </a:pPr>
            <a:r>
              <a:rPr lang="en-US" altLang="ja-JP" sz="2000" b="1" dirty="0">
                <a:solidFill>
                  <a:srgbClr val="FFFF00"/>
                </a:solidFill>
              </a:rPr>
              <a:t>free air</a:t>
            </a:r>
          </a:p>
        </p:txBody>
      </p:sp>
      <p:sp>
        <p:nvSpPr>
          <p:cNvPr id="18" name="コンテンツ プレースホルダー 2">
            <a:extLst>
              <a:ext uri="{FF2B5EF4-FFF2-40B4-BE49-F238E27FC236}">
                <a16:creationId xmlns:a16="http://schemas.microsoft.com/office/drawing/2014/main" id="{D950FC67-CC7A-9A40-932F-E36873D03BAB}"/>
              </a:ext>
            </a:extLst>
          </p:cNvPr>
          <p:cNvSpPr txBox="1">
            <a:spLocks/>
          </p:cNvSpPr>
          <p:nvPr/>
        </p:nvSpPr>
        <p:spPr>
          <a:xfrm>
            <a:off x="3394088" y="1888958"/>
            <a:ext cx="1767459" cy="398058"/>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lnSpc>
                <a:spcPct val="120000"/>
              </a:lnSpc>
              <a:buFont typeface="Arial"/>
              <a:buNone/>
            </a:pPr>
            <a:r>
              <a:rPr lang="ja-JP" altLang="en-US" sz="1800" b="1">
                <a:solidFill>
                  <a:srgbClr val="FFFF00"/>
                </a:solidFill>
              </a:rPr>
              <a:t>左腎動脈断裂</a:t>
            </a:r>
            <a:endParaRPr lang="en-US" altLang="ja-JP" sz="1800" b="1" dirty="0">
              <a:solidFill>
                <a:srgbClr val="FFFF00"/>
              </a:solidFill>
            </a:endParaRPr>
          </a:p>
        </p:txBody>
      </p:sp>
      <p:cxnSp>
        <p:nvCxnSpPr>
          <p:cNvPr id="19" name="直線矢印コネクタ 18">
            <a:extLst>
              <a:ext uri="{FF2B5EF4-FFF2-40B4-BE49-F238E27FC236}">
                <a16:creationId xmlns:a16="http://schemas.microsoft.com/office/drawing/2014/main" id="{82B22E03-2948-F543-99CC-F87D7481F66F}"/>
              </a:ext>
            </a:extLst>
          </p:cNvPr>
          <p:cNvCxnSpPr>
            <a:cxnSpLocks/>
          </p:cNvCxnSpPr>
          <p:nvPr/>
        </p:nvCxnSpPr>
        <p:spPr>
          <a:xfrm flipH="1">
            <a:off x="2974304" y="2287016"/>
            <a:ext cx="817408" cy="1323340"/>
          </a:xfrm>
          <a:prstGeom prst="straightConnector1">
            <a:avLst/>
          </a:prstGeom>
          <a:ln w="31750">
            <a:solidFill>
              <a:srgbClr val="FFFF00"/>
            </a:solidFill>
            <a:tailEnd type="stealth" w="lg" len="lg"/>
          </a:ln>
        </p:spPr>
        <p:style>
          <a:lnRef idx="2">
            <a:schemeClr val="accent1"/>
          </a:lnRef>
          <a:fillRef idx="0">
            <a:schemeClr val="accent1"/>
          </a:fillRef>
          <a:effectRef idx="1">
            <a:schemeClr val="accent1"/>
          </a:effectRef>
          <a:fontRef idx="minor">
            <a:schemeClr val="tx1"/>
          </a:fontRef>
        </p:style>
      </p:cxnSp>
      <p:sp>
        <p:nvSpPr>
          <p:cNvPr id="24" name="コンテンツ プレースホルダー 2">
            <a:extLst>
              <a:ext uri="{FF2B5EF4-FFF2-40B4-BE49-F238E27FC236}">
                <a16:creationId xmlns:a16="http://schemas.microsoft.com/office/drawing/2014/main" id="{7C6A8168-F4EA-E34A-A775-2AEDAE5462DC}"/>
              </a:ext>
            </a:extLst>
          </p:cNvPr>
          <p:cNvSpPr txBox="1">
            <a:spLocks/>
          </p:cNvSpPr>
          <p:nvPr/>
        </p:nvSpPr>
        <p:spPr>
          <a:xfrm>
            <a:off x="5246430" y="1497361"/>
            <a:ext cx="3309205" cy="402546"/>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lnSpc>
                <a:spcPct val="120000"/>
              </a:lnSpc>
              <a:buFont typeface="Arial"/>
              <a:buNone/>
            </a:pPr>
            <a:r>
              <a:rPr lang="ja-JP" altLang="en-US" sz="1800" b="1">
                <a:solidFill>
                  <a:srgbClr val="FFFF00"/>
                </a:solidFill>
              </a:rPr>
              <a:t>小腸造影不良</a:t>
            </a:r>
            <a:endParaRPr lang="en-US" altLang="ja-JP" sz="1800" b="1" dirty="0">
              <a:solidFill>
                <a:srgbClr val="FFFF00"/>
              </a:solidFill>
            </a:endParaRPr>
          </a:p>
        </p:txBody>
      </p:sp>
    </p:spTree>
    <p:extLst>
      <p:ext uri="{BB962C8B-B14F-4D97-AF65-F5344CB8AC3E}">
        <p14:creationId xmlns:p14="http://schemas.microsoft.com/office/powerpoint/2010/main" val="2202397106"/>
      </p:ext>
    </p:extLst>
  </p:cSld>
  <p:clrMapOvr>
    <a:masterClrMapping/>
  </p:clrMapOvr>
  <mc:AlternateContent xmlns:mc="http://schemas.openxmlformats.org/markup-compatibility/2006" xmlns:p14="http://schemas.microsoft.com/office/powerpoint/2010/main">
    <mc:Choice Requires="p14">
      <p:transition spd="slow" p14:dur="2000" advTm="35574"/>
    </mc:Choice>
    <mc:Fallback xmlns="">
      <p:transition xmlns:p14="http://schemas.microsoft.com/office/powerpoint/2010/main" spd="slow" advTm="3557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 y="-14586"/>
            <a:ext cx="9180000" cy="899999"/>
          </a:xfrm>
          <a:solidFill>
            <a:schemeClr val="tx1">
              <a:lumMod val="75000"/>
              <a:lumOff val="25000"/>
            </a:schemeClr>
          </a:solidFill>
        </p:spPr>
        <p:txBody>
          <a:bodyPr>
            <a:normAutofit/>
          </a:bodyPr>
          <a:lstStyle/>
          <a:p>
            <a:r>
              <a:rPr kumimoji="1" lang="ja-JP" altLang="en-US" b="1">
                <a:solidFill>
                  <a:schemeClr val="bg1"/>
                </a:solidFill>
                <a:latin typeface="+mj-ea"/>
              </a:rPr>
              <a:t>入院後経過</a:t>
            </a:r>
            <a:endParaRPr kumimoji="1" lang="ja-JP" altLang="en-US" b="1" dirty="0">
              <a:solidFill>
                <a:schemeClr val="bg1"/>
              </a:solidFill>
              <a:latin typeface="+mj-ea"/>
            </a:endParaRPr>
          </a:p>
        </p:txBody>
      </p:sp>
      <p:pic>
        <p:nvPicPr>
          <p:cNvPr id="9" name="図 8"/>
          <p:cNvPicPr>
            <a:picLocks noChangeAspect="1"/>
          </p:cNvPicPr>
          <p:nvPr/>
        </p:nvPicPr>
        <p:blipFill>
          <a:blip r:embed="rId3"/>
          <a:stretch>
            <a:fillRect/>
          </a:stretch>
        </p:blipFill>
        <p:spPr>
          <a:xfrm>
            <a:off x="8653090" y="6497171"/>
            <a:ext cx="487606" cy="360828"/>
          </a:xfrm>
          <a:prstGeom prst="rect">
            <a:avLst/>
          </a:prstGeom>
        </p:spPr>
      </p:pic>
      <p:sp>
        <p:nvSpPr>
          <p:cNvPr id="10" name="テキスト ボックス 9"/>
          <p:cNvSpPr txBox="1"/>
          <p:nvPr/>
        </p:nvSpPr>
        <p:spPr>
          <a:xfrm>
            <a:off x="4882716" y="6551813"/>
            <a:ext cx="3769438" cy="338554"/>
          </a:xfrm>
          <a:prstGeom prst="rect">
            <a:avLst/>
          </a:prstGeom>
          <a:noFill/>
        </p:spPr>
        <p:txBody>
          <a:bodyPr wrap="square" rtlCol="0">
            <a:spAutoFit/>
          </a:bodyPr>
          <a:lstStyle/>
          <a:p>
            <a:r>
              <a:rPr lang="en-US" altLang="ja-JP" sz="1600" b="1" i="1" dirty="0">
                <a:solidFill>
                  <a:schemeClr val="tx1">
                    <a:lumMod val="75000"/>
                    <a:lumOff val="25000"/>
                  </a:schemeClr>
                </a:solidFill>
              </a:rPr>
              <a:t>Kobe City Medical Center General Hospital</a:t>
            </a:r>
            <a:endParaRPr kumimoji="1" lang="ja-JP" altLang="en-US" sz="1600" b="1" i="1" dirty="0">
              <a:solidFill>
                <a:schemeClr val="tx1">
                  <a:lumMod val="75000"/>
                  <a:lumOff val="25000"/>
                </a:schemeClr>
              </a:solidFill>
            </a:endParaRPr>
          </a:p>
        </p:txBody>
      </p:sp>
      <p:graphicFrame>
        <p:nvGraphicFramePr>
          <p:cNvPr id="7" name="グラフ 6">
            <a:extLst>
              <a:ext uri="{FF2B5EF4-FFF2-40B4-BE49-F238E27FC236}">
                <a16:creationId xmlns:a16="http://schemas.microsoft.com/office/drawing/2014/main" id="{1D9658BD-AABD-D447-9F24-638CA7CF30F5}"/>
              </a:ext>
            </a:extLst>
          </p:cNvPr>
          <p:cNvGraphicFramePr>
            <a:graphicFrameLocks/>
          </p:cNvGraphicFramePr>
          <p:nvPr>
            <p:extLst>
              <p:ext uri="{D42A27DB-BD31-4B8C-83A1-F6EECF244321}">
                <p14:modId xmlns:p14="http://schemas.microsoft.com/office/powerpoint/2010/main" val="1940755114"/>
              </p:ext>
            </p:extLst>
          </p:nvPr>
        </p:nvGraphicFramePr>
        <p:xfrm>
          <a:off x="165174" y="1265771"/>
          <a:ext cx="4717541" cy="4787895"/>
        </p:xfrm>
        <a:graphic>
          <a:graphicData uri="http://schemas.openxmlformats.org/drawingml/2006/chart">
            <c:chart xmlns:c="http://schemas.openxmlformats.org/drawingml/2006/chart" xmlns:r="http://schemas.openxmlformats.org/officeDocument/2006/relationships" r:id="rId4"/>
          </a:graphicData>
        </a:graphic>
      </p:graphicFrame>
      <p:sp>
        <p:nvSpPr>
          <p:cNvPr id="8" name="Pentagon 1">
            <a:extLst>
              <a:ext uri="{FF2B5EF4-FFF2-40B4-BE49-F238E27FC236}">
                <a16:creationId xmlns:a16="http://schemas.microsoft.com/office/drawing/2014/main" id="{8242E6E8-0B17-DC4C-822A-77DD71C2B995}"/>
              </a:ext>
            </a:extLst>
          </p:cNvPr>
          <p:cNvSpPr/>
          <p:nvPr/>
        </p:nvSpPr>
        <p:spPr>
          <a:xfrm>
            <a:off x="973667" y="5256304"/>
            <a:ext cx="1405465" cy="180000"/>
          </a:xfrm>
          <a:prstGeom prst="homePlate">
            <a:avLst>
              <a:gd name="adj" fmla="val 0"/>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VCM</a:t>
            </a:r>
          </a:p>
        </p:txBody>
      </p:sp>
      <p:sp>
        <p:nvSpPr>
          <p:cNvPr id="12" name="Pentagon 1">
            <a:extLst>
              <a:ext uri="{FF2B5EF4-FFF2-40B4-BE49-F238E27FC236}">
                <a16:creationId xmlns:a16="http://schemas.microsoft.com/office/drawing/2014/main" id="{E113A00A-7ECC-9E4E-9DA3-41B90CAAC51B}"/>
              </a:ext>
            </a:extLst>
          </p:cNvPr>
          <p:cNvSpPr/>
          <p:nvPr/>
        </p:nvSpPr>
        <p:spPr>
          <a:xfrm>
            <a:off x="973667" y="5044472"/>
            <a:ext cx="3064933" cy="180000"/>
          </a:xfrm>
          <a:prstGeom prst="homePlate">
            <a:avLst>
              <a:gd name="adj" fmla="val 0"/>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PIPC/TAZ</a:t>
            </a:r>
          </a:p>
        </p:txBody>
      </p:sp>
      <p:pic>
        <p:nvPicPr>
          <p:cNvPr id="4" name="図 3">
            <a:extLst>
              <a:ext uri="{FF2B5EF4-FFF2-40B4-BE49-F238E27FC236}">
                <a16:creationId xmlns:a16="http://schemas.microsoft.com/office/drawing/2014/main" id="{4BD7611F-6799-B249-847F-A936EFEE9E5E}"/>
              </a:ext>
            </a:extLst>
          </p:cNvPr>
          <p:cNvPicPr>
            <a:picLocks noChangeAspect="1"/>
          </p:cNvPicPr>
          <p:nvPr/>
        </p:nvPicPr>
        <p:blipFill rotWithShape="1">
          <a:blip r:embed="rId5"/>
          <a:srcRect l="9413" t="12108" r="10186" b="10328"/>
          <a:stretch/>
        </p:blipFill>
        <p:spPr>
          <a:xfrm>
            <a:off x="4864904" y="3755910"/>
            <a:ext cx="3917748" cy="2394972"/>
          </a:xfrm>
          <a:prstGeom prst="rect">
            <a:avLst/>
          </a:prstGeom>
        </p:spPr>
      </p:pic>
      <p:pic>
        <p:nvPicPr>
          <p:cNvPr id="22" name="図 21">
            <a:extLst>
              <a:ext uri="{FF2B5EF4-FFF2-40B4-BE49-F238E27FC236}">
                <a16:creationId xmlns:a16="http://schemas.microsoft.com/office/drawing/2014/main" id="{630CE6B0-8CBF-B641-A918-2901C0D6D2EC}"/>
              </a:ext>
            </a:extLst>
          </p:cNvPr>
          <p:cNvPicPr>
            <a:picLocks noChangeAspect="1"/>
          </p:cNvPicPr>
          <p:nvPr/>
        </p:nvPicPr>
        <p:blipFill rotWithShape="1">
          <a:blip r:embed="rId6"/>
          <a:srcRect l="14728" t="11494" r="13374" b="18297"/>
          <a:stretch/>
        </p:blipFill>
        <p:spPr>
          <a:xfrm>
            <a:off x="4864904" y="1113556"/>
            <a:ext cx="3917748" cy="2414210"/>
          </a:xfrm>
          <a:prstGeom prst="rect">
            <a:avLst/>
          </a:prstGeom>
        </p:spPr>
      </p:pic>
      <p:grpSp>
        <p:nvGrpSpPr>
          <p:cNvPr id="24" name="グループ化 23">
            <a:extLst>
              <a:ext uri="{FF2B5EF4-FFF2-40B4-BE49-F238E27FC236}">
                <a16:creationId xmlns:a16="http://schemas.microsoft.com/office/drawing/2014/main" id="{F5D0902C-DDA5-2B4D-A682-CB44B164A1D9}"/>
              </a:ext>
            </a:extLst>
          </p:cNvPr>
          <p:cNvGrpSpPr/>
          <p:nvPr/>
        </p:nvGrpSpPr>
        <p:grpSpPr>
          <a:xfrm>
            <a:off x="4855999" y="3659718"/>
            <a:ext cx="3953370" cy="2609044"/>
            <a:chOff x="4855999" y="3659718"/>
            <a:chExt cx="3953370" cy="2609044"/>
          </a:xfrm>
        </p:grpSpPr>
        <p:grpSp>
          <p:nvGrpSpPr>
            <p:cNvPr id="20" name="グループ化 19">
              <a:extLst>
                <a:ext uri="{FF2B5EF4-FFF2-40B4-BE49-F238E27FC236}">
                  <a16:creationId xmlns:a16="http://schemas.microsoft.com/office/drawing/2014/main" id="{9FD2D88B-9962-D64F-BA4F-D1D60AB2E8A4}"/>
                </a:ext>
              </a:extLst>
            </p:cNvPr>
            <p:cNvGrpSpPr/>
            <p:nvPr/>
          </p:nvGrpSpPr>
          <p:grpSpPr>
            <a:xfrm>
              <a:off x="4855999" y="3659718"/>
              <a:ext cx="3953370" cy="2609044"/>
              <a:chOff x="5005137" y="3743403"/>
              <a:chExt cx="3647017" cy="2152071"/>
            </a:xfrm>
          </p:grpSpPr>
          <p:pic>
            <p:nvPicPr>
              <p:cNvPr id="17" name="図 16">
                <a:extLst>
                  <a:ext uri="{FF2B5EF4-FFF2-40B4-BE49-F238E27FC236}">
                    <a16:creationId xmlns:a16="http://schemas.microsoft.com/office/drawing/2014/main" id="{0ECAF639-C203-4744-B57C-2CB696019B1C}"/>
                  </a:ext>
                </a:extLst>
              </p:cNvPr>
              <p:cNvPicPr>
                <a:picLocks noChangeAspect="1"/>
              </p:cNvPicPr>
              <p:nvPr/>
            </p:nvPicPr>
            <p:blipFill rotWithShape="1">
              <a:blip r:embed="rId7"/>
              <a:srcRect l="6837" r="8574" b="18276"/>
              <a:stretch/>
            </p:blipFill>
            <p:spPr>
              <a:xfrm>
                <a:off x="5005137" y="3743403"/>
                <a:ext cx="3647017" cy="2152071"/>
              </a:xfrm>
              <a:prstGeom prst="rect">
                <a:avLst/>
              </a:prstGeom>
            </p:spPr>
          </p:pic>
          <p:pic>
            <p:nvPicPr>
              <p:cNvPr id="19" name="図 18">
                <a:extLst>
                  <a:ext uri="{FF2B5EF4-FFF2-40B4-BE49-F238E27FC236}">
                    <a16:creationId xmlns:a16="http://schemas.microsoft.com/office/drawing/2014/main" id="{3CC8D05B-EA49-0146-A684-5428549E8FEC}"/>
                  </a:ext>
                </a:extLst>
              </p:cNvPr>
              <p:cNvPicPr>
                <a:picLocks noChangeAspect="1"/>
              </p:cNvPicPr>
              <p:nvPr/>
            </p:nvPicPr>
            <p:blipFill rotWithShape="1">
              <a:blip r:embed="rId8"/>
              <a:srcRect l="82462" t="95273"/>
              <a:stretch/>
            </p:blipFill>
            <p:spPr>
              <a:xfrm>
                <a:off x="7896020" y="5671844"/>
                <a:ext cx="756134" cy="123166"/>
              </a:xfrm>
              <a:prstGeom prst="rect">
                <a:avLst/>
              </a:prstGeom>
            </p:spPr>
          </p:pic>
        </p:grpSp>
        <p:sp>
          <p:nvSpPr>
            <p:cNvPr id="23" name="テキスト ボックス 22">
              <a:extLst>
                <a:ext uri="{FF2B5EF4-FFF2-40B4-BE49-F238E27FC236}">
                  <a16:creationId xmlns:a16="http://schemas.microsoft.com/office/drawing/2014/main" id="{596BCAE8-9AF7-6F4E-9425-EA55DB501FA6}"/>
                </a:ext>
              </a:extLst>
            </p:cNvPr>
            <p:cNvSpPr txBox="1"/>
            <p:nvPr/>
          </p:nvSpPr>
          <p:spPr>
            <a:xfrm>
              <a:off x="5557886" y="5552381"/>
              <a:ext cx="2419098" cy="369332"/>
            </a:xfrm>
            <a:prstGeom prst="rect">
              <a:avLst/>
            </a:prstGeom>
            <a:noFill/>
          </p:spPr>
          <p:txBody>
            <a:bodyPr wrap="square" rtlCol="0">
              <a:spAutoFit/>
            </a:bodyPr>
            <a:lstStyle/>
            <a:p>
              <a:r>
                <a:rPr kumimoji="1" lang="en-US" altLang="ja-JP" b="1" i="1" dirty="0" err="1">
                  <a:latin typeface="Arial" panose="020B0604020202020204" pitchFamily="34" charset="0"/>
                  <a:cs typeface="Arial" panose="020B0604020202020204" pitchFamily="34" charset="0"/>
                </a:rPr>
                <a:t>Trichosporon</a:t>
              </a:r>
              <a:r>
                <a:rPr kumimoji="1" lang="en-US" altLang="ja-JP" b="1" i="1" dirty="0">
                  <a:latin typeface="Arial" panose="020B0604020202020204" pitchFamily="34" charset="0"/>
                  <a:cs typeface="Arial" panose="020B0604020202020204" pitchFamily="34" charset="0"/>
                </a:rPr>
                <a:t> </a:t>
              </a:r>
              <a:r>
                <a:rPr kumimoji="1" lang="en-US" altLang="ja-JP" b="1" i="1" dirty="0" err="1">
                  <a:latin typeface="Arial" panose="020B0604020202020204" pitchFamily="34" charset="0"/>
                  <a:cs typeface="Arial" panose="020B0604020202020204" pitchFamily="34" charset="0"/>
                </a:rPr>
                <a:t>asahii</a:t>
              </a:r>
              <a:endParaRPr kumimoji="1" lang="ja-JP" altLang="en-US" b="1" i="1">
                <a:latin typeface="Arial" panose="020B0604020202020204" pitchFamily="34" charset="0"/>
                <a:cs typeface="Arial" panose="020B0604020202020204" pitchFamily="34" charset="0"/>
              </a:endParaRPr>
            </a:p>
          </p:txBody>
        </p:sp>
      </p:grpSp>
      <p:sp>
        <p:nvSpPr>
          <p:cNvPr id="27" name="テキスト ボックス 26">
            <a:extLst>
              <a:ext uri="{FF2B5EF4-FFF2-40B4-BE49-F238E27FC236}">
                <a16:creationId xmlns:a16="http://schemas.microsoft.com/office/drawing/2014/main" id="{FFC05813-59FD-2D42-A069-8ADCA53DEFD8}"/>
              </a:ext>
            </a:extLst>
          </p:cNvPr>
          <p:cNvSpPr txBox="1"/>
          <p:nvPr/>
        </p:nvSpPr>
        <p:spPr>
          <a:xfrm>
            <a:off x="7771296" y="1132368"/>
            <a:ext cx="1011356" cy="369332"/>
          </a:xfrm>
          <a:prstGeom prst="rect">
            <a:avLst/>
          </a:prstGeom>
          <a:noFill/>
        </p:spPr>
        <p:txBody>
          <a:bodyPr wrap="square" rtlCol="0">
            <a:spAutoFit/>
          </a:bodyPr>
          <a:lstStyle/>
          <a:p>
            <a:r>
              <a:rPr kumimoji="1" lang="en-US" altLang="ja-JP" b="1" dirty="0">
                <a:solidFill>
                  <a:schemeClr val="bg1"/>
                </a:solidFill>
                <a:latin typeface="Arial" panose="020B0604020202020204" pitchFamily="34" charset="0"/>
                <a:cs typeface="Arial" panose="020B0604020202020204" pitchFamily="34" charset="0"/>
              </a:rPr>
              <a:t>POD 13</a:t>
            </a:r>
            <a:endParaRPr kumimoji="1" lang="ja-JP" altLang="en-US" b="1">
              <a:solidFill>
                <a:schemeClr val="bg1"/>
              </a:solidFill>
              <a:latin typeface="Arial" panose="020B0604020202020204" pitchFamily="34" charset="0"/>
              <a:cs typeface="Arial" panose="020B0604020202020204" pitchFamily="34" charset="0"/>
            </a:endParaRPr>
          </a:p>
        </p:txBody>
      </p:sp>
      <p:sp>
        <p:nvSpPr>
          <p:cNvPr id="2" name="円/楕円 1">
            <a:extLst>
              <a:ext uri="{FF2B5EF4-FFF2-40B4-BE49-F238E27FC236}">
                <a16:creationId xmlns:a16="http://schemas.microsoft.com/office/drawing/2014/main" id="{01A701A6-1E90-8648-9354-E93E025158B5}"/>
              </a:ext>
            </a:extLst>
          </p:cNvPr>
          <p:cNvSpPr/>
          <p:nvPr/>
        </p:nvSpPr>
        <p:spPr>
          <a:xfrm>
            <a:off x="3121152" y="1353610"/>
            <a:ext cx="1170432" cy="96108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フリーフォーム 2">
            <a:extLst>
              <a:ext uri="{FF2B5EF4-FFF2-40B4-BE49-F238E27FC236}">
                <a16:creationId xmlns:a16="http://schemas.microsoft.com/office/drawing/2014/main" id="{20BE4C66-A4C9-1D43-9514-513C74F85A99}"/>
              </a:ext>
            </a:extLst>
          </p:cNvPr>
          <p:cNvSpPr/>
          <p:nvPr/>
        </p:nvSpPr>
        <p:spPr>
          <a:xfrm>
            <a:off x="5762925" y="2162754"/>
            <a:ext cx="526556" cy="453463"/>
          </a:xfrm>
          <a:custGeom>
            <a:avLst/>
            <a:gdLst>
              <a:gd name="connsiteX0" fmla="*/ 365760 w 524786"/>
              <a:gd name="connsiteY0" fmla="*/ 365760 h 453224"/>
              <a:gd name="connsiteX1" fmla="*/ 365760 w 524786"/>
              <a:gd name="connsiteY1" fmla="*/ 365760 h 453224"/>
              <a:gd name="connsiteX2" fmla="*/ 302149 w 524786"/>
              <a:gd name="connsiteY2" fmla="*/ 397565 h 453224"/>
              <a:gd name="connsiteX3" fmla="*/ 230587 w 524786"/>
              <a:gd name="connsiteY3" fmla="*/ 421419 h 453224"/>
              <a:gd name="connsiteX4" fmla="*/ 206734 w 524786"/>
              <a:gd name="connsiteY4" fmla="*/ 429370 h 453224"/>
              <a:gd name="connsiteX5" fmla="*/ 182880 w 524786"/>
              <a:gd name="connsiteY5" fmla="*/ 437322 h 453224"/>
              <a:gd name="connsiteX6" fmla="*/ 103367 w 524786"/>
              <a:gd name="connsiteY6" fmla="*/ 453224 h 453224"/>
              <a:gd name="connsiteX7" fmla="*/ 79513 w 524786"/>
              <a:gd name="connsiteY7" fmla="*/ 437322 h 453224"/>
              <a:gd name="connsiteX8" fmla="*/ 71561 w 524786"/>
              <a:gd name="connsiteY8" fmla="*/ 405516 h 453224"/>
              <a:gd name="connsiteX9" fmla="*/ 55659 w 524786"/>
              <a:gd name="connsiteY9" fmla="*/ 302149 h 453224"/>
              <a:gd name="connsiteX10" fmla="*/ 7951 w 524786"/>
              <a:gd name="connsiteY10" fmla="*/ 206734 h 453224"/>
              <a:gd name="connsiteX11" fmla="*/ 0 w 524786"/>
              <a:gd name="connsiteY11" fmla="*/ 182880 h 453224"/>
              <a:gd name="connsiteX12" fmla="*/ 7951 w 524786"/>
              <a:gd name="connsiteY12" fmla="*/ 87464 h 453224"/>
              <a:gd name="connsiteX13" fmla="*/ 15902 w 524786"/>
              <a:gd name="connsiteY13" fmla="*/ 63610 h 453224"/>
              <a:gd name="connsiteX14" fmla="*/ 63610 w 524786"/>
              <a:gd name="connsiteY14" fmla="*/ 47708 h 453224"/>
              <a:gd name="connsiteX15" fmla="*/ 111318 w 524786"/>
              <a:gd name="connsiteY15" fmla="*/ 31805 h 453224"/>
              <a:gd name="connsiteX16" fmla="*/ 166977 w 524786"/>
              <a:gd name="connsiteY16" fmla="*/ 23854 h 453224"/>
              <a:gd name="connsiteX17" fmla="*/ 190831 w 524786"/>
              <a:gd name="connsiteY17" fmla="*/ 15902 h 453224"/>
              <a:gd name="connsiteX18" fmla="*/ 230587 w 524786"/>
              <a:gd name="connsiteY18" fmla="*/ 7951 h 453224"/>
              <a:gd name="connsiteX19" fmla="*/ 262393 w 524786"/>
              <a:gd name="connsiteY19" fmla="*/ 0 h 453224"/>
              <a:gd name="connsiteX20" fmla="*/ 318052 w 524786"/>
              <a:gd name="connsiteY20" fmla="*/ 15902 h 453224"/>
              <a:gd name="connsiteX21" fmla="*/ 365760 w 524786"/>
              <a:gd name="connsiteY21" fmla="*/ 47708 h 453224"/>
              <a:gd name="connsiteX22" fmla="*/ 413467 w 524786"/>
              <a:gd name="connsiteY22" fmla="*/ 71562 h 453224"/>
              <a:gd name="connsiteX23" fmla="*/ 524786 w 524786"/>
              <a:gd name="connsiteY23" fmla="*/ 79513 h 453224"/>
              <a:gd name="connsiteX24" fmla="*/ 516834 w 524786"/>
              <a:gd name="connsiteY24" fmla="*/ 190831 h 453224"/>
              <a:gd name="connsiteX25" fmla="*/ 485029 w 524786"/>
              <a:gd name="connsiteY25" fmla="*/ 238539 h 453224"/>
              <a:gd name="connsiteX26" fmla="*/ 453224 w 524786"/>
              <a:gd name="connsiteY26" fmla="*/ 278295 h 453224"/>
              <a:gd name="connsiteX27" fmla="*/ 413467 w 524786"/>
              <a:gd name="connsiteY27" fmla="*/ 318052 h 453224"/>
              <a:gd name="connsiteX28" fmla="*/ 397565 w 524786"/>
              <a:gd name="connsiteY28" fmla="*/ 341906 h 453224"/>
              <a:gd name="connsiteX29" fmla="*/ 365760 w 524786"/>
              <a:gd name="connsiteY29" fmla="*/ 365760 h 453224"/>
              <a:gd name="connsiteX0" fmla="*/ 378369 w 537395"/>
              <a:gd name="connsiteY0" fmla="*/ 365760 h 453224"/>
              <a:gd name="connsiteX1" fmla="*/ 378369 w 537395"/>
              <a:gd name="connsiteY1" fmla="*/ 365760 h 453224"/>
              <a:gd name="connsiteX2" fmla="*/ 314758 w 537395"/>
              <a:gd name="connsiteY2" fmla="*/ 397565 h 453224"/>
              <a:gd name="connsiteX3" fmla="*/ 243196 w 537395"/>
              <a:gd name="connsiteY3" fmla="*/ 421419 h 453224"/>
              <a:gd name="connsiteX4" fmla="*/ 219343 w 537395"/>
              <a:gd name="connsiteY4" fmla="*/ 429370 h 453224"/>
              <a:gd name="connsiteX5" fmla="*/ 195489 w 537395"/>
              <a:gd name="connsiteY5" fmla="*/ 437322 h 453224"/>
              <a:gd name="connsiteX6" fmla="*/ 115976 w 537395"/>
              <a:gd name="connsiteY6" fmla="*/ 453224 h 453224"/>
              <a:gd name="connsiteX7" fmla="*/ 92122 w 537395"/>
              <a:gd name="connsiteY7" fmla="*/ 437322 h 453224"/>
              <a:gd name="connsiteX8" fmla="*/ 84170 w 537395"/>
              <a:gd name="connsiteY8" fmla="*/ 405516 h 453224"/>
              <a:gd name="connsiteX9" fmla="*/ 23112 w 537395"/>
              <a:gd name="connsiteY9" fmla="*/ 324727 h 453224"/>
              <a:gd name="connsiteX10" fmla="*/ 20560 w 537395"/>
              <a:gd name="connsiteY10" fmla="*/ 206734 h 453224"/>
              <a:gd name="connsiteX11" fmla="*/ 12609 w 537395"/>
              <a:gd name="connsiteY11" fmla="*/ 182880 h 453224"/>
              <a:gd name="connsiteX12" fmla="*/ 20560 w 537395"/>
              <a:gd name="connsiteY12" fmla="*/ 87464 h 453224"/>
              <a:gd name="connsiteX13" fmla="*/ 28511 w 537395"/>
              <a:gd name="connsiteY13" fmla="*/ 63610 h 453224"/>
              <a:gd name="connsiteX14" fmla="*/ 76219 w 537395"/>
              <a:gd name="connsiteY14" fmla="*/ 47708 h 453224"/>
              <a:gd name="connsiteX15" fmla="*/ 123927 w 537395"/>
              <a:gd name="connsiteY15" fmla="*/ 31805 h 453224"/>
              <a:gd name="connsiteX16" fmla="*/ 179586 w 537395"/>
              <a:gd name="connsiteY16" fmla="*/ 23854 h 453224"/>
              <a:gd name="connsiteX17" fmla="*/ 203440 w 537395"/>
              <a:gd name="connsiteY17" fmla="*/ 15902 h 453224"/>
              <a:gd name="connsiteX18" fmla="*/ 243196 w 537395"/>
              <a:gd name="connsiteY18" fmla="*/ 7951 h 453224"/>
              <a:gd name="connsiteX19" fmla="*/ 275002 w 537395"/>
              <a:gd name="connsiteY19" fmla="*/ 0 h 453224"/>
              <a:gd name="connsiteX20" fmla="*/ 330661 w 537395"/>
              <a:gd name="connsiteY20" fmla="*/ 15902 h 453224"/>
              <a:gd name="connsiteX21" fmla="*/ 378369 w 537395"/>
              <a:gd name="connsiteY21" fmla="*/ 47708 h 453224"/>
              <a:gd name="connsiteX22" fmla="*/ 426076 w 537395"/>
              <a:gd name="connsiteY22" fmla="*/ 71562 h 453224"/>
              <a:gd name="connsiteX23" fmla="*/ 537395 w 537395"/>
              <a:gd name="connsiteY23" fmla="*/ 79513 h 453224"/>
              <a:gd name="connsiteX24" fmla="*/ 529443 w 537395"/>
              <a:gd name="connsiteY24" fmla="*/ 190831 h 453224"/>
              <a:gd name="connsiteX25" fmla="*/ 497638 w 537395"/>
              <a:gd name="connsiteY25" fmla="*/ 238539 h 453224"/>
              <a:gd name="connsiteX26" fmla="*/ 465833 w 537395"/>
              <a:gd name="connsiteY26" fmla="*/ 278295 h 453224"/>
              <a:gd name="connsiteX27" fmla="*/ 426076 w 537395"/>
              <a:gd name="connsiteY27" fmla="*/ 318052 h 453224"/>
              <a:gd name="connsiteX28" fmla="*/ 410174 w 537395"/>
              <a:gd name="connsiteY28" fmla="*/ 341906 h 453224"/>
              <a:gd name="connsiteX29" fmla="*/ 378369 w 537395"/>
              <a:gd name="connsiteY29" fmla="*/ 365760 h 453224"/>
              <a:gd name="connsiteX0" fmla="*/ 365791 w 524817"/>
              <a:gd name="connsiteY0" fmla="*/ 365760 h 453224"/>
              <a:gd name="connsiteX1" fmla="*/ 365791 w 524817"/>
              <a:gd name="connsiteY1" fmla="*/ 365760 h 453224"/>
              <a:gd name="connsiteX2" fmla="*/ 302180 w 524817"/>
              <a:gd name="connsiteY2" fmla="*/ 397565 h 453224"/>
              <a:gd name="connsiteX3" fmla="*/ 230618 w 524817"/>
              <a:gd name="connsiteY3" fmla="*/ 421419 h 453224"/>
              <a:gd name="connsiteX4" fmla="*/ 206765 w 524817"/>
              <a:gd name="connsiteY4" fmla="*/ 429370 h 453224"/>
              <a:gd name="connsiteX5" fmla="*/ 182911 w 524817"/>
              <a:gd name="connsiteY5" fmla="*/ 437322 h 453224"/>
              <a:gd name="connsiteX6" fmla="*/ 103398 w 524817"/>
              <a:gd name="connsiteY6" fmla="*/ 453224 h 453224"/>
              <a:gd name="connsiteX7" fmla="*/ 79544 w 524817"/>
              <a:gd name="connsiteY7" fmla="*/ 437322 h 453224"/>
              <a:gd name="connsiteX8" fmla="*/ 71592 w 524817"/>
              <a:gd name="connsiteY8" fmla="*/ 405516 h 453224"/>
              <a:gd name="connsiteX9" fmla="*/ 10534 w 524817"/>
              <a:gd name="connsiteY9" fmla="*/ 324727 h 453224"/>
              <a:gd name="connsiteX10" fmla="*/ 31 w 524817"/>
              <a:gd name="connsiteY10" fmla="*/ 182880 h 453224"/>
              <a:gd name="connsiteX11" fmla="*/ 7982 w 524817"/>
              <a:gd name="connsiteY11" fmla="*/ 87464 h 453224"/>
              <a:gd name="connsiteX12" fmla="*/ 15933 w 524817"/>
              <a:gd name="connsiteY12" fmla="*/ 63610 h 453224"/>
              <a:gd name="connsiteX13" fmla="*/ 63641 w 524817"/>
              <a:gd name="connsiteY13" fmla="*/ 47708 h 453224"/>
              <a:gd name="connsiteX14" fmla="*/ 111349 w 524817"/>
              <a:gd name="connsiteY14" fmla="*/ 31805 h 453224"/>
              <a:gd name="connsiteX15" fmla="*/ 167008 w 524817"/>
              <a:gd name="connsiteY15" fmla="*/ 23854 h 453224"/>
              <a:gd name="connsiteX16" fmla="*/ 190862 w 524817"/>
              <a:gd name="connsiteY16" fmla="*/ 15902 h 453224"/>
              <a:gd name="connsiteX17" fmla="*/ 230618 w 524817"/>
              <a:gd name="connsiteY17" fmla="*/ 7951 h 453224"/>
              <a:gd name="connsiteX18" fmla="*/ 262424 w 524817"/>
              <a:gd name="connsiteY18" fmla="*/ 0 h 453224"/>
              <a:gd name="connsiteX19" fmla="*/ 318083 w 524817"/>
              <a:gd name="connsiteY19" fmla="*/ 15902 h 453224"/>
              <a:gd name="connsiteX20" fmla="*/ 365791 w 524817"/>
              <a:gd name="connsiteY20" fmla="*/ 47708 h 453224"/>
              <a:gd name="connsiteX21" fmla="*/ 413498 w 524817"/>
              <a:gd name="connsiteY21" fmla="*/ 71562 h 453224"/>
              <a:gd name="connsiteX22" fmla="*/ 524817 w 524817"/>
              <a:gd name="connsiteY22" fmla="*/ 79513 h 453224"/>
              <a:gd name="connsiteX23" fmla="*/ 516865 w 524817"/>
              <a:gd name="connsiteY23" fmla="*/ 190831 h 453224"/>
              <a:gd name="connsiteX24" fmla="*/ 485060 w 524817"/>
              <a:gd name="connsiteY24" fmla="*/ 238539 h 453224"/>
              <a:gd name="connsiteX25" fmla="*/ 453255 w 524817"/>
              <a:gd name="connsiteY25" fmla="*/ 278295 h 453224"/>
              <a:gd name="connsiteX26" fmla="*/ 413498 w 524817"/>
              <a:gd name="connsiteY26" fmla="*/ 318052 h 453224"/>
              <a:gd name="connsiteX27" fmla="*/ 397596 w 524817"/>
              <a:gd name="connsiteY27" fmla="*/ 341906 h 453224"/>
              <a:gd name="connsiteX28" fmla="*/ 365791 w 524817"/>
              <a:gd name="connsiteY28" fmla="*/ 365760 h 453224"/>
              <a:gd name="connsiteX0" fmla="*/ 366176 w 525202"/>
              <a:gd name="connsiteY0" fmla="*/ 365760 h 453224"/>
              <a:gd name="connsiteX1" fmla="*/ 366176 w 525202"/>
              <a:gd name="connsiteY1" fmla="*/ 365760 h 453224"/>
              <a:gd name="connsiteX2" fmla="*/ 302565 w 525202"/>
              <a:gd name="connsiteY2" fmla="*/ 397565 h 453224"/>
              <a:gd name="connsiteX3" fmla="*/ 231003 w 525202"/>
              <a:gd name="connsiteY3" fmla="*/ 421419 h 453224"/>
              <a:gd name="connsiteX4" fmla="*/ 207150 w 525202"/>
              <a:gd name="connsiteY4" fmla="*/ 429370 h 453224"/>
              <a:gd name="connsiteX5" fmla="*/ 183296 w 525202"/>
              <a:gd name="connsiteY5" fmla="*/ 437322 h 453224"/>
              <a:gd name="connsiteX6" fmla="*/ 103783 w 525202"/>
              <a:gd name="connsiteY6" fmla="*/ 453224 h 453224"/>
              <a:gd name="connsiteX7" fmla="*/ 79929 w 525202"/>
              <a:gd name="connsiteY7" fmla="*/ 437322 h 453224"/>
              <a:gd name="connsiteX8" fmla="*/ 71977 w 525202"/>
              <a:gd name="connsiteY8" fmla="*/ 405516 h 453224"/>
              <a:gd name="connsiteX9" fmla="*/ 10919 w 525202"/>
              <a:gd name="connsiteY9" fmla="*/ 324727 h 453224"/>
              <a:gd name="connsiteX10" fmla="*/ 416 w 525202"/>
              <a:gd name="connsiteY10" fmla="*/ 182880 h 453224"/>
              <a:gd name="connsiteX11" fmla="*/ 16318 w 525202"/>
              <a:gd name="connsiteY11" fmla="*/ 63610 h 453224"/>
              <a:gd name="connsiteX12" fmla="*/ 64026 w 525202"/>
              <a:gd name="connsiteY12" fmla="*/ 47708 h 453224"/>
              <a:gd name="connsiteX13" fmla="*/ 111734 w 525202"/>
              <a:gd name="connsiteY13" fmla="*/ 31805 h 453224"/>
              <a:gd name="connsiteX14" fmla="*/ 167393 w 525202"/>
              <a:gd name="connsiteY14" fmla="*/ 23854 h 453224"/>
              <a:gd name="connsiteX15" fmla="*/ 191247 w 525202"/>
              <a:gd name="connsiteY15" fmla="*/ 15902 h 453224"/>
              <a:gd name="connsiteX16" fmla="*/ 231003 w 525202"/>
              <a:gd name="connsiteY16" fmla="*/ 7951 h 453224"/>
              <a:gd name="connsiteX17" fmla="*/ 262809 w 525202"/>
              <a:gd name="connsiteY17" fmla="*/ 0 h 453224"/>
              <a:gd name="connsiteX18" fmla="*/ 318468 w 525202"/>
              <a:gd name="connsiteY18" fmla="*/ 15902 h 453224"/>
              <a:gd name="connsiteX19" fmla="*/ 366176 w 525202"/>
              <a:gd name="connsiteY19" fmla="*/ 47708 h 453224"/>
              <a:gd name="connsiteX20" fmla="*/ 413883 w 525202"/>
              <a:gd name="connsiteY20" fmla="*/ 71562 h 453224"/>
              <a:gd name="connsiteX21" fmla="*/ 525202 w 525202"/>
              <a:gd name="connsiteY21" fmla="*/ 79513 h 453224"/>
              <a:gd name="connsiteX22" fmla="*/ 517250 w 525202"/>
              <a:gd name="connsiteY22" fmla="*/ 190831 h 453224"/>
              <a:gd name="connsiteX23" fmla="*/ 485445 w 525202"/>
              <a:gd name="connsiteY23" fmla="*/ 238539 h 453224"/>
              <a:gd name="connsiteX24" fmla="*/ 453640 w 525202"/>
              <a:gd name="connsiteY24" fmla="*/ 278295 h 453224"/>
              <a:gd name="connsiteX25" fmla="*/ 413883 w 525202"/>
              <a:gd name="connsiteY25" fmla="*/ 318052 h 453224"/>
              <a:gd name="connsiteX26" fmla="*/ 397981 w 525202"/>
              <a:gd name="connsiteY26" fmla="*/ 341906 h 453224"/>
              <a:gd name="connsiteX27" fmla="*/ 366176 w 525202"/>
              <a:gd name="connsiteY27" fmla="*/ 365760 h 453224"/>
              <a:gd name="connsiteX0" fmla="*/ 366176 w 525202"/>
              <a:gd name="connsiteY0" fmla="*/ 365760 h 453224"/>
              <a:gd name="connsiteX1" fmla="*/ 366176 w 525202"/>
              <a:gd name="connsiteY1" fmla="*/ 365760 h 453224"/>
              <a:gd name="connsiteX2" fmla="*/ 302565 w 525202"/>
              <a:gd name="connsiteY2" fmla="*/ 397565 h 453224"/>
              <a:gd name="connsiteX3" fmla="*/ 231003 w 525202"/>
              <a:gd name="connsiteY3" fmla="*/ 421419 h 453224"/>
              <a:gd name="connsiteX4" fmla="*/ 207150 w 525202"/>
              <a:gd name="connsiteY4" fmla="*/ 429370 h 453224"/>
              <a:gd name="connsiteX5" fmla="*/ 183296 w 525202"/>
              <a:gd name="connsiteY5" fmla="*/ 437322 h 453224"/>
              <a:gd name="connsiteX6" fmla="*/ 103783 w 525202"/>
              <a:gd name="connsiteY6" fmla="*/ 453224 h 453224"/>
              <a:gd name="connsiteX7" fmla="*/ 79929 w 525202"/>
              <a:gd name="connsiteY7" fmla="*/ 437322 h 453224"/>
              <a:gd name="connsiteX8" fmla="*/ 71977 w 525202"/>
              <a:gd name="connsiteY8" fmla="*/ 405516 h 453224"/>
              <a:gd name="connsiteX9" fmla="*/ 10919 w 525202"/>
              <a:gd name="connsiteY9" fmla="*/ 324727 h 453224"/>
              <a:gd name="connsiteX10" fmla="*/ 416 w 525202"/>
              <a:gd name="connsiteY10" fmla="*/ 182880 h 453224"/>
              <a:gd name="connsiteX11" fmla="*/ 16318 w 525202"/>
              <a:gd name="connsiteY11" fmla="*/ 63610 h 453224"/>
              <a:gd name="connsiteX12" fmla="*/ 64026 w 525202"/>
              <a:gd name="connsiteY12" fmla="*/ 47708 h 453224"/>
              <a:gd name="connsiteX13" fmla="*/ 167393 w 525202"/>
              <a:gd name="connsiteY13" fmla="*/ 23854 h 453224"/>
              <a:gd name="connsiteX14" fmla="*/ 191247 w 525202"/>
              <a:gd name="connsiteY14" fmla="*/ 15902 h 453224"/>
              <a:gd name="connsiteX15" fmla="*/ 231003 w 525202"/>
              <a:gd name="connsiteY15" fmla="*/ 7951 h 453224"/>
              <a:gd name="connsiteX16" fmla="*/ 262809 w 525202"/>
              <a:gd name="connsiteY16" fmla="*/ 0 h 453224"/>
              <a:gd name="connsiteX17" fmla="*/ 318468 w 525202"/>
              <a:gd name="connsiteY17" fmla="*/ 15902 h 453224"/>
              <a:gd name="connsiteX18" fmla="*/ 366176 w 525202"/>
              <a:gd name="connsiteY18" fmla="*/ 47708 h 453224"/>
              <a:gd name="connsiteX19" fmla="*/ 413883 w 525202"/>
              <a:gd name="connsiteY19" fmla="*/ 71562 h 453224"/>
              <a:gd name="connsiteX20" fmla="*/ 525202 w 525202"/>
              <a:gd name="connsiteY20" fmla="*/ 79513 h 453224"/>
              <a:gd name="connsiteX21" fmla="*/ 517250 w 525202"/>
              <a:gd name="connsiteY21" fmla="*/ 190831 h 453224"/>
              <a:gd name="connsiteX22" fmla="*/ 485445 w 525202"/>
              <a:gd name="connsiteY22" fmla="*/ 238539 h 453224"/>
              <a:gd name="connsiteX23" fmla="*/ 453640 w 525202"/>
              <a:gd name="connsiteY23" fmla="*/ 278295 h 453224"/>
              <a:gd name="connsiteX24" fmla="*/ 413883 w 525202"/>
              <a:gd name="connsiteY24" fmla="*/ 318052 h 453224"/>
              <a:gd name="connsiteX25" fmla="*/ 397981 w 525202"/>
              <a:gd name="connsiteY25" fmla="*/ 341906 h 453224"/>
              <a:gd name="connsiteX26" fmla="*/ 366176 w 525202"/>
              <a:gd name="connsiteY26"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193012 w 526967"/>
              <a:gd name="connsiteY13" fmla="*/ 15902 h 453224"/>
              <a:gd name="connsiteX14" fmla="*/ 232768 w 526967"/>
              <a:gd name="connsiteY14" fmla="*/ 7951 h 453224"/>
              <a:gd name="connsiteX15" fmla="*/ 264574 w 526967"/>
              <a:gd name="connsiteY15" fmla="*/ 0 h 453224"/>
              <a:gd name="connsiteX16" fmla="*/ 320233 w 526967"/>
              <a:gd name="connsiteY16" fmla="*/ 15902 h 453224"/>
              <a:gd name="connsiteX17" fmla="*/ 367941 w 526967"/>
              <a:gd name="connsiteY17" fmla="*/ 47708 h 453224"/>
              <a:gd name="connsiteX18" fmla="*/ 415648 w 526967"/>
              <a:gd name="connsiteY18" fmla="*/ 71562 h 453224"/>
              <a:gd name="connsiteX19" fmla="*/ 526967 w 526967"/>
              <a:gd name="connsiteY19" fmla="*/ 79513 h 453224"/>
              <a:gd name="connsiteX20" fmla="*/ 519015 w 526967"/>
              <a:gd name="connsiteY20" fmla="*/ 190831 h 453224"/>
              <a:gd name="connsiteX21" fmla="*/ 487210 w 526967"/>
              <a:gd name="connsiteY21" fmla="*/ 238539 h 453224"/>
              <a:gd name="connsiteX22" fmla="*/ 455405 w 526967"/>
              <a:gd name="connsiteY22" fmla="*/ 278295 h 453224"/>
              <a:gd name="connsiteX23" fmla="*/ 415648 w 526967"/>
              <a:gd name="connsiteY23" fmla="*/ 318052 h 453224"/>
              <a:gd name="connsiteX24" fmla="*/ 399746 w 526967"/>
              <a:gd name="connsiteY24" fmla="*/ 341906 h 453224"/>
              <a:gd name="connsiteX25" fmla="*/ 367941 w 526967"/>
              <a:gd name="connsiteY25"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232768 w 526967"/>
              <a:gd name="connsiteY13" fmla="*/ 7951 h 453224"/>
              <a:gd name="connsiteX14" fmla="*/ 264574 w 526967"/>
              <a:gd name="connsiteY14" fmla="*/ 0 h 453224"/>
              <a:gd name="connsiteX15" fmla="*/ 320233 w 526967"/>
              <a:gd name="connsiteY15" fmla="*/ 15902 h 453224"/>
              <a:gd name="connsiteX16" fmla="*/ 367941 w 526967"/>
              <a:gd name="connsiteY16" fmla="*/ 47708 h 453224"/>
              <a:gd name="connsiteX17" fmla="*/ 415648 w 526967"/>
              <a:gd name="connsiteY17" fmla="*/ 71562 h 453224"/>
              <a:gd name="connsiteX18" fmla="*/ 526967 w 526967"/>
              <a:gd name="connsiteY18" fmla="*/ 79513 h 453224"/>
              <a:gd name="connsiteX19" fmla="*/ 519015 w 526967"/>
              <a:gd name="connsiteY19" fmla="*/ 190831 h 453224"/>
              <a:gd name="connsiteX20" fmla="*/ 487210 w 526967"/>
              <a:gd name="connsiteY20" fmla="*/ 238539 h 453224"/>
              <a:gd name="connsiteX21" fmla="*/ 455405 w 526967"/>
              <a:gd name="connsiteY21" fmla="*/ 278295 h 453224"/>
              <a:gd name="connsiteX22" fmla="*/ 415648 w 526967"/>
              <a:gd name="connsiteY22" fmla="*/ 318052 h 453224"/>
              <a:gd name="connsiteX23" fmla="*/ 399746 w 526967"/>
              <a:gd name="connsiteY23" fmla="*/ 341906 h 453224"/>
              <a:gd name="connsiteX24" fmla="*/ 367941 w 526967"/>
              <a:gd name="connsiteY24"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264574 w 526967"/>
              <a:gd name="connsiteY13" fmla="*/ 0 h 453224"/>
              <a:gd name="connsiteX14" fmla="*/ 320233 w 526967"/>
              <a:gd name="connsiteY14" fmla="*/ 15902 h 453224"/>
              <a:gd name="connsiteX15" fmla="*/ 367941 w 526967"/>
              <a:gd name="connsiteY15" fmla="*/ 47708 h 453224"/>
              <a:gd name="connsiteX16" fmla="*/ 415648 w 526967"/>
              <a:gd name="connsiteY16" fmla="*/ 71562 h 453224"/>
              <a:gd name="connsiteX17" fmla="*/ 526967 w 526967"/>
              <a:gd name="connsiteY17" fmla="*/ 79513 h 453224"/>
              <a:gd name="connsiteX18" fmla="*/ 519015 w 526967"/>
              <a:gd name="connsiteY18" fmla="*/ 190831 h 453224"/>
              <a:gd name="connsiteX19" fmla="*/ 487210 w 526967"/>
              <a:gd name="connsiteY19" fmla="*/ 238539 h 453224"/>
              <a:gd name="connsiteX20" fmla="*/ 455405 w 526967"/>
              <a:gd name="connsiteY20" fmla="*/ 278295 h 453224"/>
              <a:gd name="connsiteX21" fmla="*/ 415648 w 526967"/>
              <a:gd name="connsiteY21" fmla="*/ 318052 h 453224"/>
              <a:gd name="connsiteX22" fmla="*/ 399746 w 526967"/>
              <a:gd name="connsiteY22" fmla="*/ 341906 h 453224"/>
              <a:gd name="connsiteX23" fmla="*/ 367941 w 526967"/>
              <a:gd name="connsiteY23"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264574 w 526967"/>
              <a:gd name="connsiteY13" fmla="*/ 0 h 453224"/>
              <a:gd name="connsiteX14" fmla="*/ 367941 w 526967"/>
              <a:gd name="connsiteY14" fmla="*/ 47708 h 453224"/>
              <a:gd name="connsiteX15" fmla="*/ 415648 w 526967"/>
              <a:gd name="connsiteY15" fmla="*/ 71562 h 453224"/>
              <a:gd name="connsiteX16" fmla="*/ 526967 w 526967"/>
              <a:gd name="connsiteY16" fmla="*/ 79513 h 453224"/>
              <a:gd name="connsiteX17" fmla="*/ 519015 w 526967"/>
              <a:gd name="connsiteY17" fmla="*/ 190831 h 453224"/>
              <a:gd name="connsiteX18" fmla="*/ 487210 w 526967"/>
              <a:gd name="connsiteY18" fmla="*/ 238539 h 453224"/>
              <a:gd name="connsiteX19" fmla="*/ 455405 w 526967"/>
              <a:gd name="connsiteY19" fmla="*/ 278295 h 453224"/>
              <a:gd name="connsiteX20" fmla="*/ 415648 w 526967"/>
              <a:gd name="connsiteY20" fmla="*/ 318052 h 453224"/>
              <a:gd name="connsiteX21" fmla="*/ 399746 w 526967"/>
              <a:gd name="connsiteY21" fmla="*/ 341906 h 453224"/>
              <a:gd name="connsiteX22" fmla="*/ 367941 w 526967"/>
              <a:gd name="connsiteY22"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264574 w 526967"/>
              <a:gd name="connsiteY13" fmla="*/ 0 h 453224"/>
              <a:gd name="connsiteX14" fmla="*/ 367941 w 526967"/>
              <a:gd name="connsiteY14" fmla="*/ 47708 h 453224"/>
              <a:gd name="connsiteX15" fmla="*/ 526967 w 526967"/>
              <a:gd name="connsiteY15" fmla="*/ 79513 h 453224"/>
              <a:gd name="connsiteX16" fmla="*/ 519015 w 526967"/>
              <a:gd name="connsiteY16" fmla="*/ 190831 h 453224"/>
              <a:gd name="connsiteX17" fmla="*/ 487210 w 526967"/>
              <a:gd name="connsiteY17" fmla="*/ 238539 h 453224"/>
              <a:gd name="connsiteX18" fmla="*/ 455405 w 526967"/>
              <a:gd name="connsiteY18" fmla="*/ 278295 h 453224"/>
              <a:gd name="connsiteX19" fmla="*/ 415648 w 526967"/>
              <a:gd name="connsiteY19" fmla="*/ 318052 h 453224"/>
              <a:gd name="connsiteX20" fmla="*/ 399746 w 526967"/>
              <a:gd name="connsiteY20" fmla="*/ 341906 h 453224"/>
              <a:gd name="connsiteX21" fmla="*/ 367941 w 526967"/>
              <a:gd name="connsiteY21"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264574 w 526967"/>
              <a:gd name="connsiteY13" fmla="*/ 0 h 453224"/>
              <a:gd name="connsiteX14" fmla="*/ 367941 w 526967"/>
              <a:gd name="connsiteY14" fmla="*/ 47708 h 453224"/>
              <a:gd name="connsiteX15" fmla="*/ 526967 w 526967"/>
              <a:gd name="connsiteY15" fmla="*/ 79513 h 453224"/>
              <a:gd name="connsiteX16" fmla="*/ 519015 w 526967"/>
              <a:gd name="connsiteY16" fmla="*/ 190831 h 453224"/>
              <a:gd name="connsiteX17" fmla="*/ 455405 w 526967"/>
              <a:gd name="connsiteY17" fmla="*/ 278295 h 453224"/>
              <a:gd name="connsiteX18" fmla="*/ 415648 w 526967"/>
              <a:gd name="connsiteY18" fmla="*/ 318052 h 453224"/>
              <a:gd name="connsiteX19" fmla="*/ 399746 w 526967"/>
              <a:gd name="connsiteY19" fmla="*/ 341906 h 453224"/>
              <a:gd name="connsiteX20" fmla="*/ 367941 w 526967"/>
              <a:gd name="connsiteY20"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264574 w 526967"/>
              <a:gd name="connsiteY13" fmla="*/ 0 h 453224"/>
              <a:gd name="connsiteX14" fmla="*/ 367941 w 526967"/>
              <a:gd name="connsiteY14" fmla="*/ 47708 h 453224"/>
              <a:gd name="connsiteX15" fmla="*/ 526967 w 526967"/>
              <a:gd name="connsiteY15" fmla="*/ 79513 h 453224"/>
              <a:gd name="connsiteX16" fmla="*/ 519015 w 526967"/>
              <a:gd name="connsiteY16" fmla="*/ 190831 h 453224"/>
              <a:gd name="connsiteX17" fmla="*/ 455405 w 526967"/>
              <a:gd name="connsiteY17" fmla="*/ 278295 h 453224"/>
              <a:gd name="connsiteX18" fmla="*/ 415648 w 526967"/>
              <a:gd name="connsiteY18" fmla="*/ 318052 h 453224"/>
              <a:gd name="connsiteX19" fmla="*/ 367941 w 526967"/>
              <a:gd name="connsiteY19"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264574 w 526967"/>
              <a:gd name="connsiteY13" fmla="*/ 0 h 453224"/>
              <a:gd name="connsiteX14" fmla="*/ 367941 w 526967"/>
              <a:gd name="connsiteY14" fmla="*/ 47708 h 453224"/>
              <a:gd name="connsiteX15" fmla="*/ 526967 w 526967"/>
              <a:gd name="connsiteY15" fmla="*/ 79513 h 453224"/>
              <a:gd name="connsiteX16" fmla="*/ 519015 w 526967"/>
              <a:gd name="connsiteY16" fmla="*/ 190831 h 453224"/>
              <a:gd name="connsiteX17" fmla="*/ 455405 w 526967"/>
              <a:gd name="connsiteY17" fmla="*/ 278295 h 453224"/>
              <a:gd name="connsiteX18" fmla="*/ 367941 w 526967"/>
              <a:gd name="connsiteY18" fmla="*/ 365760 h 453224"/>
              <a:gd name="connsiteX0" fmla="*/ 367941 w 526967"/>
              <a:gd name="connsiteY0" fmla="*/ 365760 h 453224"/>
              <a:gd name="connsiteX1" fmla="*/ 367941 w 526967"/>
              <a:gd name="connsiteY1" fmla="*/ 365760 h 453224"/>
              <a:gd name="connsiteX2" fmla="*/ 232768 w 526967"/>
              <a:gd name="connsiteY2" fmla="*/ 421419 h 453224"/>
              <a:gd name="connsiteX3" fmla="*/ 208915 w 526967"/>
              <a:gd name="connsiteY3" fmla="*/ 429370 h 453224"/>
              <a:gd name="connsiteX4" fmla="*/ 185061 w 526967"/>
              <a:gd name="connsiteY4" fmla="*/ 437322 h 453224"/>
              <a:gd name="connsiteX5" fmla="*/ 105548 w 526967"/>
              <a:gd name="connsiteY5" fmla="*/ 453224 h 453224"/>
              <a:gd name="connsiteX6" fmla="*/ 81694 w 526967"/>
              <a:gd name="connsiteY6" fmla="*/ 437322 h 453224"/>
              <a:gd name="connsiteX7" fmla="*/ 73742 w 526967"/>
              <a:gd name="connsiteY7" fmla="*/ 405516 h 453224"/>
              <a:gd name="connsiteX8" fmla="*/ 12684 w 526967"/>
              <a:gd name="connsiteY8" fmla="*/ 324727 h 453224"/>
              <a:gd name="connsiteX9" fmla="*/ 2181 w 526967"/>
              <a:gd name="connsiteY9" fmla="*/ 182880 h 453224"/>
              <a:gd name="connsiteX10" fmla="*/ 18083 w 526967"/>
              <a:gd name="connsiteY10" fmla="*/ 63610 h 453224"/>
              <a:gd name="connsiteX11" fmla="*/ 169158 w 526967"/>
              <a:gd name="connsiteY11" fmla="*/ 23854 h 453224"/>
              <a:gd name="connsiteX12" fmla="*/ 264574 w 526967"/>
              <a:gd name="connsiteY12" fmla="*/ 0 h 453224"/>
              <a:gd name="connsiteX13" fmla="*/ 367941 w 526967"/>
              <a:gd name="connsiteY13" fmla="*/ 47708 h 453224"/>
              <a:gd name="connsiteX14" fmla="*/ 526967 w 526967"/>
              <a:gd name="connsiteY14" fmla="*/ 79513 h 453224"/>
              <a:gd name="connsiteX15" fmla="*/ 519015 w 526967"/>
              <a:gd name="connsiteY15" fmla="*/ 190831 h 453224"/>
              <a:gd name="connsiteX16" fmla="*/ 455405 w 526967"/>
              <a:gd name="connsiteY16" fmla="*/ 278295 h 453224"/>
              <a:gd name="connsiteX17" fmla="*/ 367941 w 526967"/>
              <a:gd name="connsiteY17" fmla="*/ 365760 h 453224"/>
              <a:gd name="connsiteX0" fmla="*/ 367941 w 526967"/>
              <a:gd name="connsiteY0" fmla="*/ 365760 h 453224"/>
              <a:gd name="connsiteX1" fmla="*/ 367941 w 526967"/>
              <a:gd name="connsiteY1" fmla="*/ 365760 h 453224"/>
              <a:gd name="connsiteX2" fmla="*/ 232768 w 526967"/>
              <a:gd name="connsiteY2" fmla="*/ 421419 h 453224"/>
              <a:gd name="connsiteX3" fmla="*/ 185061 w 526967"/>
              <a:gd name="connsiteY3" fmla="*/ 437322 h 453224"/>
              <a:gd name="connsiteX4" fmla="*/ 105548 w 526967"/>
              <a:gd name="connsiteY4" fmla="*/ 453224 h 453224"/>
              <a:gd name="connsiteX5" fmla="*/ 81694 w 526967"/>
              <a:gd name="connsiteY5" fmla="*/ 437322 h 453224"/>
              <a:gd name="connsiteX6" fmla="*/ 73742 w 526967"/>
              <a:gd name="connsiteY6" fmla="*/ 405516 h 453224"/>
              <a:gd name="connsiteX7" fmla="*/ 12684 w 526967"/>
              <a:gd name="connsiteY7" fmla="*/ 324727 h 453224"/>
              <a:gd name="connsiteX8" fmla="*/ 2181 w 526967"/>
              <a:gd name="connsiteY8" fmla="*/ 182880 h 453224"/>
              <a:gd name="connsiteX9" fmla="*/ 18083 w 526967"/>
              <a:gd name="connsiteY9" fmla="*/ 63610 h 453224"/>
              <a:gd name="connsiteX10" fmla="*/ 169158 w 526967"/>
              <a:gd name="connsiteY10" fmla="*/ 23854 h 453224"/>
              <a:gd name="connsiteX11" fmla="*/ 264574 w 526967"/>
              <a:gd name="connsiteY11" fmla="*/ 0 h 453224"/>
              <a:gd name="connsiteX12" fmla="*/ 367941 w 526967"/>
              <a:gd name="connsiteY12" fmla="*/ 47708 h 453224"/>
              <a:gd name="connsiteX13" fmla="*/ 526967 w 526967"/>
              <a:gd name="connsiteY13" fmla="*/ 79513 h 453224"/>
              <a:gd name="connsiteX14" fmla="*/ 519015 w 526967"/>
              <a:gd name="connsiteY14" fmla="*/ 190831 h 453224"/>
              <a:gd name="connsiteX15" fmla="*/ 455405 w 526967"/>
              <a:gd name="connsiteY15" fmla="*/ 278295 h 453224"/>
              <a:gd name="connsiteX16" fmla="*/ 367941 w 526967"/>
              <a:gd name="connsiteY16" fmla="*/ 365760 h 453224"/>
              <a:gd name="connsiteX0" fmla="*/ 367941 w 526967"/>
              <a:gd name="connsiteY0" fmla="*/ 365760 h 453638"/>
              <a:gd name="connsiteX1" fmla="*/ 367941 w 526967"/>
              <a:gd name="connsiteY1" fmla="*/ 365760 h 453638"/>
              <a:gd name="connsiteX2" fmla="*/ 232768 w 526967"/>
              <a:gd name="connsiteY2" fmla="*/ 421419 h 453638"/>
              <a:gd name="connsiteX3" fmla="*/ 105548 w 526967"/>
              <a:gd name="connsiteY3" fmla="*/ 453224 h 453638"/>
              <a:gd name="connsiteX4" fmla="*/ 81694 w 526967"/>
              <a:gd name="connsiteY4" fmla="*/ 437322 h 453638"/>
              <a:gd name="connsiteX5" fmla="*/ 73742 w 526967"/>
              <a:gd name="connsiteY5" fmla="*/ 405516 h 453638"/>
              <a:gd name="connsiteX6" fmla="*/ 12684 w 526967"/>
              <a:gd name="connsiteY6" fmla="*/ 324727 h 453638"/>
              <a:gd name="connsiteX7" fmla="*/ 2181 w 526967"/>
              <a:gd name="connsiteY7" fmla="*/ 182880 h 453638"/>
              <a:gd name="connsiteX8" fmla="*/ 18083 w 526967"/>
              <a:gd name="connsiteY8" fmla="*/ 63610 h 453638"/>
              <a:gd name="connsiteX9" fmla="*/ 169158 w 526967"/>
              <a:gd name="connsiteY9" fmla="*/ 23854 h 453638"/>
              <a:gd name="connsiteX10" fmla="*/ 264574 w 526967"/>
              <a:gd name="connsiteY10" fmla="*/ 0 h 453638"/>
              <a:gd name="connsiteX11" fmla="*/ 367941 w 526967"/>
              <a:gd name="connsiteY11" fmla="*/ 47708 h 453638"/>
              <a:gd name="connsiteX12" fmla="*/ 526967 w 526967"/>
              <a:gd name="connsiteY12" fmla="*/ 79513 h 453638"/>
              <a:gd name="connsiteX13" fmla="*/ 519015 w 526967"/>
              <a:gd name="connsiteY13" fmla="*/ 190831 h 453638"/>
              <a:gd name="connsiteX14" fmla="*/ 455405 w 526967"/>
              <a:gd name="connsiteY14" fmla="*/ 278295 h 453638"/>
              <a:gd name="connsiteX15" fmla="*/ 367941 w 526967"/>
              <a:gd name="connsiteY15" fmla="*/ 365760 h 453638"/>
              <a:gd name="connsiteX0" fmla="*/ 367941 w 526967"/>
              <a:gd name="connsiteY0" fmla="*/ 365760 h 453463"/>
              <a:gd name="connsiteX1" fmla="*/ 367941 w 526967"/>
              <a:gd name="connsiteY1" fmla="*/ 365760 h 453463"/>
              <a:gd name="connsiteX2" fmla="*/ 232768 w 526967"/>
              <a:gd name="connsiteY2" fmla="*/ 421419 h 453463"/>
              <a:gd name="connsiteX3" fmla="*/ 105548 w 526967"/>
              <a:gd name="connsiteY3" fmla="*/ 453224 h 453463"/>
              <a:gd name="connsiteX4" fmla="*/ 73742 w 526967"/>
              <a:gd name="connsiteY4" fmla="*/ 405516 h 453463"/>
              <a:gd name="connsiteX5" fmla="*/ 12684 w 526967"/>
              <a:gd name="connsiteY5" fmla="*/ 324727 h 453463"/>
              <a:gd name="connsiteX6" fmla="*/ 2181 w 526967"/>
              <a:gd name="connsiteY6" fmla="*/ 182880 h 453463"/>
              <a:gd name="connsiteX7" fmla="*/ 18083 w 526967"/>
              <a:gd name="connsiteY7" fmla="*/ 63610 h 453463"/>
              <a:gd name="connsiteX8" fmla="*/ 169158 w 526967"/>
              <a:gd name="connsiteY8" fmla="*/ 23854 h 453463"/>
              <a:gd name="connsiteX9" fmla="*/ 264574 w 526967"/>
              <a:gd name="connsiteY9" fmla="*/ 0 h 453463"/>
              <a:gd name="connsiteX10" fmla="*/ 367941 w 526967"/>
              <a:gd name="connsiteY10" fmla="*/ 47708 h 453463"/>
              <a:gd name="connsiteX11" fmla="*/ 526967 w 526967"/>
              <a:gd name="connsiteY11" fmla="*/ 79513 h 453463"/>
              <a:gd name="connsiteX12" fmla="*/ 519015 w 526967"/>
              <a:gd name="connsiteY12" fmla="*/ 190831 h 453463"/>
              <a:gd name="connsiteX13" fmla="*/ 455405 w 526967"/>
              <a:gd name="connsiteY13" fmla="*/ 278295 h 453463"/>
              <a:gd name="connsiteX14" fmla="*/ 367941 w 526967"/>
              <a:gd name="connsiteY14" fmla="*/ 365760 h 453463"/>
              <a:gd name="connsiteX0" fmla="*/ 367530 w 526556"/>
              <a:gd name="connsiteY0" fmla="*/ 365760 h 453463"/>
              <a:gd name="connsiteX1" fmla="*/ 367530 w 526556"/>
              <a:gd name="connsiteY1" fmla="*/ 365760 h 453463"/>
              <a:gd name="connsiteX2" fmla="*/ 232357 w 526556"/>
              <a:gd name="connsiteY2" fmla="*/ 421419 h 453463"/>
              <a:gd name="connsiteX3" fmla="*/ 105137 w 526556"/>
              <a:gd name="connsiteY3" fmla="*/ 453224 h 453463"/>
              <a:gd name="connsiteX4" fmla="*/ 73331 w 526556"/>
              <a:gd name="connsiteY4" fmla="*/ 405516 h 453463"/>
              <a:gd name="connsiteX5" fmla="*/ 12273 w 526556"/>
              <a:gd name="connsiteY5" fmla="*/ 324727 h 453463"/>
              <a:gd name="connsiteX6" fmla="*/ 1770 w 526556"/>
              <a:gd name="connsiteY6" fmla="*/ 182880 h 453463"/>
              <a:gd name="connsiteX7" fmla="*/ 36487 w 526556"/>
              <a:gd name="connsiteY7" fmla="*/ 86188 h 453463"/>
              <a:gd name="connsiteX8" fmla="*/ 168747 w 526556"/>
              <a:gd name="connsiteY8" fmla="*/ 23854 h 453463"/>
              <a:gd name="connsiteX9" fmla="*/ 264163 w 526556"/>
              <a:gd name="connsiteY9" fmla="*/ 0 h 453463"/>
              <a:gd name="connsiteX10" fmla="*/ 367530 w 526556"/>
              <a:gd name="connsiteY10" fmla="*/ 47708 h 453463"/>
              <a:gd name="connsiteX11" fmla="*/ 526556 w 526556"/>
              <a:gd name="connsiteY11" fmla="*/ 79513 h 453463"/>
              <a:gd name="connsiteX12" fmla="*/ 518604 w 526556"/>
              <a:gd name="connsiteY12" fmla="*/ 190831 h 453463"/>
              <a:gd name="connsiteX13" fmla="*/ 454994 w 526556"/>
              <a:gd name="connsiteY13" fmla="*/ 278295 h 453463"/>
              <a:gd name="connsiteX14" fmla="*/ 367530 w 526556"/>
              <a:gd name="connsiteY14" fmla="*/ 365760 h 453463"/>
              <a:gd name="connsiteX0" fmla="*/ 367530 w 526556"/>
              <a:gd name="connsiteY0" fmla="*/ 365760 h 453463"/>
              <a:gd name="connsiteX1" fmla="*/ 367530 w 526556"/>
              <a:gd name="connsiteY1" fmla="*/ 365760 h 453463"/>
              <a:gd name="connsiteX2" fmla="*/ 232357 w 526556"/>
              <a:gd name="connsiteY2" fmla="*/ 421419 h 453463"/>
              <a:gd name="connsiteX3" fmla="*/ 105137 w 526556"/>
              <a:gd name="connsiteY3" fmla="*/ 453224 h 453463"/>
              <a:gd name="connsiteX4" fmla="*/ 73331 w 526556"/>
              <a:gd name="connsiteY4" fmla="*/ 405516 h 453463"/>
              <a:gd name="connsiteX5" fmla="*/ 12273 w 526556"/>
              <a:gd name="connsiteY5" fmla="*/ 324727 h 453463"/>
              <a:gd name="connsiteX6" fmla="*/ 1770 w 526556"/>
              <a:gd name="connsiteY6" fmla="*/ 182880 h 453463"/>
              <a:gd name="connsiteX7" fmla="*/ 36487 w 526556"/>
              <a:gd name="connsiteY7" fmla="*/ 86188 h 453463"/>
              <a:gd name="connsiteX8" fmla="*/ 168747 w 526556"/>
              <a:gd name="connsiteY8" fmla="*/ 23854 h 453463"/>
              <a:gd name="connsiteX9" fmla="*/ 264163 w 526556"/>
              <a:gd name="connsiteY9" fmla="*/ 0 h 453463"/>
              <a:gd name="connsiteX10" fmla="*/ 367530 w 526556"/>
              <a:gd name="connsiteY10" fmla="*/ 47708 h 453463"/>
              <a:gd name="connsiteX11" fmla="*/ 526556 w 526556"/>
              <a:gd name="connsiteY11" fmla="*/ 79513 h 453463"/>
              <a:gd name="connsiteX12" fmla="*/ 518604 w 526556"/>
              <a:gd name="connsiteY12" fmla="*/ 190831 h 453463"/>
              <a:gd name="connsiteX13" fmla="*/ 454994 w 526556"/>
              <a:gd name="connsiteY13" fmla="*/ 278295 h 453463"/>
              <a:gd name="connsiteX14" fmla="*/ 367530 w 526556"/>
              <a:gd name="connsiteY14" fmla="*/ 365760 h 45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6556" h="453463">
                <a:moveTo>
                  <a:pt x="367530" y="365760"/>
                </a:moveTo>
                <a:lnTo>
                  <a:pt x="367530" y="365760"/>
                </a:lnTo>
                <a:cubicBezTo>
                  <a:pt x="322472" y="384313"/>
                  <a:pt x="276089" y="406842"/>
                  <a:pt x="232357" y="421419"/>
                </a:cubicBezTo>
                <a:cubicBezTo>
                  <a:pt x="188625" y="435996"/>
                  <a:pt x="131641" y="455874"/>
                  <a:pt x="105137" y="453224"/>
                </a:cubicBezTo>
                <a:cubicBezTo>
                  <a:pt x="78633" y="450574"/>
                  <a:pt x="88808" y="426932"/>
                  <a:pt x="73331" y="405516"/>
                </a:cubicBezTo>
                <a:cubicBezTo>
                  <a:pt x="57854" y="384100"/>
                  <a:pt x="24200" y="361833"/>
                  <a:pt x="12273" y="324727"/>
                </a:cubicBezTo>
                <a:cubicBezTo>
                  <a:pt x="346" y="287621"/>
                  <a:pt x="-2266" y="222636"/>
                  <a:pt x="1770" y="182880"/>
                </a:cubicBezTo>
                <a:cubicBezTo>
                  <a:pt x="5806" y="143124"/>
                  <a:pt x="23710" y="135269"/>
                  <a:pt x="36487" y="86188"/>
                </a:cubicBezTo>
                <a:cubicBezTo>
                  <a:pt x="46169" y="48997"/>
                  <a:pt x="139592" y="31805"/>
                  <a:pt x="168747" y="23854"/>
                </a:cubicBezTo>
                <a:lnTo>
                  <a:pt x="264163" y="0"/>
                </a:lnTo>
                <a:cubicBezTo>
                  <a:pt x="297293" y="3976"/>
                  <a:pt x="323798" y="34456"/>
                  <a:pt x="367530" y="47708"/>
                </a:cubicBezTo>
                <a:cubicBezTo>
                  <a:pt x="411262" y="60960"/>
                  <a:pt x="501377" y="55659"/>
                  <a:pt x="526556" y="79513"/>
                </a:cubicBezTo>
                <a:cubicBezTo>
                  <a:pt x="523905" y="116619"/>
                  <a:pt x="530531" y="157701"/>
                  <a:pt x="518604" y="190831"/>
                </a:cubicBezTo>
                <a:cubicBezTo>
                  <a:pt x="506677" y="223961"/>
                  <a:pt x="480173" y="249140"/>
                  <a:pt x="454994" y="278295"/>
                </a:cubicBezTo>
                <a:cubicBezTo>
                  <a:pt x="429815" y="307450"/>
                  <a:pt x="382107" y="351183"/>
                  <a:pt x="367530" y="365760"/>
                </a:cubicBezTo>
                <a:close/>
              </a:path>
            </a:pathLst>
          </a:custGeom>
          <a:noFill/>
          <a:ln w="15875">
            <a:solidFill>
              <a:srgbClr val="FFFF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3589156"/>
      </p:ext>
    </p:extLst>
  </p:cSld>
  <p:clrMapOvr>
    <a:masterClrMapping/>
  </p:clrMapOvr>
  <mc:AlternateContent xmlns:mc="http://schemas.openxmlformats.org/markup-compatibility/2006" xmlns:p14="http://schemas.microsoft.com/office/powerpoint/2010/main">
    <mc:Choice Requires="p14">
      <p:transition spd="slow" p14:dur="2000" advTm="35574"/>
    </mc:Choice>
    <mc:Fallback xmlns="">
      <p:transition xmlns:p14="http://schemas.microsoft.com/office/powerpoint/2010/main" spd="slow" advTm="355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 y="-14586"/>
            <a:ext cx="9180000" cy="899999"/>
          </a:xfrm>
          <a:solidFill>
            <a:schemeClr val="tx1">
              <a:lumMod val="75000"/>
              <a:lumOff val="25000"/>
            </a:schemeClr>
          </a:solidFill>
        </p:spPr>
        <p:txBody>
          <a:bodyPr>
            <a:normAutofit/>
          </a:bodyPr>
          <a:lstStyle/>
          <a:p>
            <a:r>
              <a:rPr kumimoji="1" lang="ja-JP" altLang="en-US" b="1">
                <a:solidFill>
                  <a:schemeClr val="bg1"/>
                </a:solidFill>
                <a:latin typeface="+mj-ea"/>
              </a:rPr>
              <a:t>入院後経過</a:t>
            </a:r>
            <a:endParaRPr kumimoji="1" lang="ja-JP" altLang="en-US" b="1" dirty="0">
              <a:solidFill>
                <a:schemeClr val="bg1"/>
              </a:solidFill>
              <a:latin typeface="+mj-ea"/>
            </a:endParaRPr>
          </a:p>
        </p:txBody>
      </p:sp>
      <p:sp>
        <p:nvSpPr>
          <p:cNvPr id="6" name="コンテンツ プレースホルダー 2"/>
          <p:cNvSpPr txBox="1">
            <a:spLocks/>
          </p:cNvSpPr>
          <p:nvPr/>
        </p:nvSpPr>
        <p:spPr>
          <a:xfrm>
            <a:off x="165175" y="998923"/>
            <a:ext cx="8820000" cy="5414983"/>
          </a:xfrm>
          <a:prstGeom prst="rect">
            <a:avLst/>
          </a:prstGeom>
          <a:solidFill>
            <a:srgbClr val="FFFFFF"/>
          </a:solidFill>
          <a:ln w="28575" cmpd="sng">
            <a:solidFill>
              <a:srgbClr val="404040"/>
            </a:solidFill>
          </a:ln>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20000"/>
              </a:lnSpc>
              <a:buNone/>
            </a:pPr>
            <a:endParaRPr lang="en-US" altLang="en-US" sz="2000" dirty="0"/>
          </a:p>
        </p:txBody>
      </p:sp>
      <p:pic>
        <p:nvPicPr>
          <p:cNvPr id="9" name="図 8"/>
          <p:cNvPicPr>
            <a:picLocks noChangeAspect="1"/>
          </p:cNvPicPr>
          <p:nvPr/>
        </p:nvPicPr>
        <p:blipFill>
          <a:blip r:embed="rId3"/>
          <a:stretch>
            <a:fillRect/>
          </a:stretch>
        </p:blipFill>
        <p:spPr>
          <a:xfrm>
            <a:off x="8653090" y="6497171"/>
            <a:ext cx="487606" cy="360828"/>
          </a:xfrm>
          <a:prstGeom prst="rect">
            <a:avLst/>
          </a:prstGeom>
        </p:spPr>
      </p:pic>
      <p:sp>
        <p:nvSpPr>
          <p:cNvPr id="10" name="テキスト ボックス 9"/>
          <p:cNvSpPr txBox="1"/>
          <p:nvPr/>
        </p:nvSpPr>
        <p:spPr>
          <a:xfrm>
            <a:off x="4882716" y="6551813"/>
            <a:ext cx="3769438" cy="338554"/>
          </a:xfrm>
          <a:prstGeom prst="rect">
            <a:avLst/>
          </a:prstGeom>
          <a:noFill/>
        </p:spPr>
        <p:txBody>
          <a:bodyPr wrap="square" rtlCol="0">
            <a:spAutoFit/>
          </a:bodyPr>
          <a:lstStyle/>
          <a:p>
            <a:r>
              <a:rPr lang="en-US" altLang="ja-JP" sz="1600" b="1" i="1" dirty="0">
                <a:solidFill>
                  <a:schemeClr val="tx1">
                    <a:lumMod val="75000"/>
                    <a:lumOff val="25000"/>
                  </a:schemeClr>
                </a:solidFill>
              </a:rPr>
              <a:t>Kobe City Medical Center General Hospital</a:t>
            </a:r>
            <a:endParaRPr kumimoji="1" lang="ja-JP" altLang="en-US" sz="1600" b="1" i="1" dirty="0">
              <a:solidFill>
                <a:schemeClr val="tx1">
                  <a:lumMod val="75000"/>
                  <a:lumOff val="25000"/>
                </a:schemeClr>
              </a:solidFill>
            </a:endParaRPr>
          </a:p>
        </p:txBody>
      </p:sp>
      <p:graphicFrame>
        <p:nvGraphicFramePr>
          <p:cNvPr id="7" name="グラフ 6">
            <a:extLst>
              <a:ext uri="{FF2B5EF4-FFF2-40B4-BE49-F238E27FC236}">
                <a16:creationId xmlns:a16="http://schemas.microsoft.com/office/drawing/2014/main" id="{602C52AE-1615-0344-AE29-7C48B0FABC8E}"/>
              </a:ext>
            </a:extLst>
          </p:cNvPr>
          <p:cNvGraphicFramePr>
            <a:graphicFrameLocks/>
          </p:cNvGraphicFramePr>
          <p:nvPr>
            <p:extLst>
              <p:ext uri="{D42A27DB-BD31-4B8C-83A1-F6EECF244321}">
                <p14:modId xmlns:p14="http://schemas.microsoft.com/office/powerpoint/2010/main" val="1972250485"/>
              </p:ext>
            </p:extLst>
          </p:nvPr>
        </p:nvGraphicFramePr>
        <p:xfrm>
          <a:off x="165175" y="1012837"/>
          <a:ext cx="8820000" cy="5419340"/>
        </p:xfrm>
        <a:graphic>
          <a:graphicData uri="http://schemas.openxmlformats.org/drawingml/2006/chart">
            <c:chart xmlns:c="http://schemas.openxmlformats.org/drawingml/2006/chart" xmlns:r="http://schemas.openxmlformats.org/officeDocument/2006/relationships" r:id="rId4"/>
          </a:graphicData>
        </a:graphic>
      </p:graphicFrame>
      <p:sp>
        <p:nvSpPr>
          <p:cNvPr id="8" name="Pentagon 1">
            <a:extLst>
              <a:ext uri="{FF2B5EF4-FFF2-40B4-BE49-F238E27FC236}">
                <a16:creationId xmlns:a16="http://schemas.microsoft.com/office/drawing/2014/main" id="{FA2C13AF-BC20-F44E-8853-2B6F9CAC8428}"/>
              </a:ext>
            </a:extLst>
          </p:cNvPr>
          <p:cNvSpPr/>
          <p:nvPr/>
        </p:nvSpPr>
        <p:spPr>
          <a:xfrm>
            <a:off x="1116218" y="2855954"/>
            <a:ext cx="2340000" cy="180000"/>
          </a:xfrm>
          <a:prstGeom prst="homePlate">
            <a:avLst>
              <a:gd name="adj" fmla="val 0"/>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PIPC/TAZ</a:t>
            </a:r>
          </a:p>
        </p:txBody>
      </p:sp>
      <p:sp>
        <p:nvSpPr>
          <p:cNvPr id="12" name="Pentagon 1">
            <a:extLst>
              <a:ext uri="{FF2B5EF4-FFF2-40B4-BE49-F238E27FC236}">
                <a16:creationId xmlns:a16="http://schemas.microsoft.com/office/drawing/2014/main" id="{BECC2FA3-BA2D-874B-97D5-157D738B99CC}"/>
              </a:ext>
            </a:extLst>
          </p:cNvPr>
          <p:cNvSpPr/>
          <p:nvPr/>
        </p:nvSpPr>
        <p:spPr>
          <a:xfrm>
            <a:off x="3480787" y="2854872"/>
            <a:ext cx="3992262" cy="180000"/>
          </a:xfrm>
          <a:prstGeom prst="homePlate">
            <a:avLst>
              <a:gd name="adj" fmla="val 0"/>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ABPC/SBT</a:t>
            </a:r>
          </a:p>
        </p:txBody>
      </p:sp>
      <p:sp>
        <p:nvSpPr>
          <p:cNvPr id="13" name="Pentagon 1">
            <a:extLst>
              <a:ext uri="{FF2B5EF4-FFF2-40B4-BE49-F238E27FC236}">
                <a16:creationId xmlns:a16="http://schemas.microsoft.com/office/drawing/2014/main" id="{61F86E76-B745-C240-B8D0-EED5DF9D40CE}"/>
              </a:ext>
            </a:extLst>
          </p:cNvPr>
          <p:cNvSpPr/>
          <p:nvPr/>
        </p:nvSpPr>
        <p:spPr>
          <a:xfrm>
            <a:off x="1107751" y="3067260"/>
            <a:ext cx="540000" cy="180000"/>
          </a:xfrm>
          <a:prstGeom prst="homePlate">
            <a:avLst>
              <a:gd name="adj" fmla="val 0"/>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VCM</a:t>
            </a:r>
          </a:p>
        </p:txBody>
      </p:sp>
      <p:sp>
        <p:nvSpPr>
          <p:cNvPr id="14" name="Pentagon 1">
            <a:extLst>
              <a:ext uri="{FF2B5EF4-FFF2-40B4-BE49-F238E27FC236}">
                <a16:creationId xmlns:a16="http://schemas.microsoft.com/office/drawing/2014/main" id="{F144F605-7F34-2448-B752-2CC4409A9A59}"/>
              </a:ext>
            </a:extLst>
          </p:cNvPr>
          <p:cNvSpPr/>
          <p:nvPr/>
        </p:nvSpPr>
        <p:spPr>
          <a:xfrm>
            <a:off x="2175543" y="3070899"/>
            <a:ext cx="1800000" cy="180000"/>
          </a:xfrm>
          <a:prstGeom prst="homePlate">
            <a:avLst>
              <a:gd name="adj" fmla="val 0"/>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Daptomycin</a:t>
            </a:r>
          </a:p>
        </p:txBody>
      </p:sp>
      <p:sp>
        <p:nvSpPr>
          <p:cNvPr id="19" name="Pentagon 1">
            <a:extLst>
              <a:ext uri="{FF2B5EF4-FFF2-40B4-BE49-F238E27FC236}">
                <a16:creationId xmlns:a16="http://schemas.microsoft.com/office/drawing/2014/main" id="{5661880E-B8D1-4544-BFEF-6E9E5A28EEA2}"/>
              </a:ext>
            </a:extLst>
          </p:cNvPr>
          <p:cNvSpPr/>
          <p:nvPr/>
        </p:nvSpPr>
        <p:spPr>
          <a:xfrm>
            <a:off x="2179437" y="2642807"/>
            <a:ext cx="2059200" cy="180000"/>
          </a:xfrm>
          <a:prstGeom prst="homePlate">
            <a:avLst>
              <a:gd name="adj" fmla="val 0"/>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F-FLCZ</a:t>
            </a:r>
          </a:p>
        </p:txBody>
      </p:sp>
      <p:sp>
        <p:nvSpPr>
          <p:cNvPr id="20" name="Pentagon 1">
            <a:extLst>
              <a:ext uri="{FF2B5EF4-FFF2-40B4-BE49-F238E27FC236}">
                <a16:creationId xmlns:a16="http://schemas.microsoft.com/office/drawing/2014/main" id="{D2D95BBC-3B6C-464F-B5D9-DA493261B562}"/>
              </a:ext>
            </a:extLst>
          </p:cNvPr>
          <p:cNvSpPr/>
          <p:nvPr/>
        </p:nvSpPr>
        <p:spPr>
          <a:xfrm>
            <a:off x="4269049" y="2637503"/>
            <a:ext cx="3204000" cy="180000"/>
          </a:xfrm>
          <a:prstGeom prst="homePlate">
            <a:avLst>
              <a:gd name="adj" fmla="val 0"/>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VRCZ</a:t>
            </a:r>
          </a:p>
        </p:txBody>
      </p:sp>
      <p:sp>
        <p:nvSpPr>
          <p:cNvPr id="4" name="線吹き出し 1 (枠付き) 3">
            <a:extLst>
              <a:ext uri="{FF2B5EF4-FFF2-40B4-BE49-F238E27FC236}">
                <a16:creationId xmlns:a16="http://schemas.microsoft.com/office/drawing/2014/main" id="{804BA7A4-E114-7D4E-AC89-BBDC8F3C8120}"/>
              </a:ext>
            </a:extLst>
          </p:cNvPr>
          <p:cNvSpPr/>
          <p:nvPr/>
        </p:nvSpPr>
        <p:spPr>
          <a:xfrm>
            <a:off x="1447477" y="2321892"/>
            <a:ext cx="1800000" cy="180000"/>
          </a:xfrm>
          <a:prstGeom prst="borderCallout1">
            <a:avLst>
              <a:gd name="adj1" fmla="val -11777"/>
              <a:gd name="adj2" fmla="val 41216"/>
              <a:gd name="adj3" fmla="val -383116"/>
              <a:gd name="adj4" fmla="val 32082"/>
            </a:avLst>
          </a:prstGeom>
          <a:solidFill>
            <a:srgbClr val="00B050"/>
          </a:solidFill>
          <a:ln>
            <a:solidFill>
              <a:srgbClr val="00B050"/>
            </a:solidFill>
            <a:headEnd type="none"/>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t>C</a:t>
            </a:r>
            <a:r>
              <a:rPr kumimoji="1" lang="en-US" altLang="ja-JP" sz="1400" dirty="0"/>
              <a:t>T</a:t>
            </a:r>
            <a:r>
              <a:rPr kumimoji="1" lang="ja-JP" altLang="en-US" sz="1400"/>
              <a:t>ガイド下ドレナージ</a:t>
            </a:r>
            <a:endParaRPr kumimoji="1" lang="ja-JP" altLang="en-US"/>
          </a:p>
        </p:txBody>
      </p:sp>
      <p:pic>
        <p:nvPicPr>
          <p:cNvPr id="30" name="図 29">
            <a:extLst>
              <a:ext uri="{FF2B5EF4-FFF2-40B4-BE49-F238E27FC236}">
                <a16:creationId xmlns:a16="http://schemas.microsoft.com/office/drawing/2014/main" id="{56BC027A-AFC6-C44E-A54F-62414DD54AEE}"/>
              </a:ext>
            </a:extLst>
          </p:cNvPr>
          <p:cNvPicPr>
            <a:picLocks noChangeAspect="1"/>
          </p:cNvPicPr>
          <p:nvPr/>
        </p:nvPicPr>
        <p:blipFill rotWithShape="1">
          <a:blip r:embed="rId5"/>
          <a:srcRect l="18039" t="10563" r="18219" b="22770"/>
          <a:stretch/>
        </p:blipFill>
        <p:spPr>
          <a:xfrm>
            <a:off x="427418" y="3752487"/>
            <a:ext cx="3978081" cy="2625487"/>
          </a:xfrm>
          <a:prstGeom prst="rect">
            <a:avLst/>
          </a:prstGeom>
        </p:spPr>
      </p:pic>
      <p:pic>
        <p:nvPicPr>
          <p:cNvPr id="31" name="図 30">
            <a:extLst>
              <a:ext uri="{FF2B5EF4-FFF2-40B4-BE49-F238E27FC236}">
                <a16:creationId xmlns:a16="http://schemas.microsoft.com/office/drawing/2014/main" id="{B4689E65-018E-1B45-83F7-5209C571E785}"/>
              </a:ext>
            </a:extLst>
          </p:cNvPr>
          <p:cNvPicPr>
            <a:picLocks noChangeAspect="1"/>
          </p:cNvPicPr>
          <p:nvPr/>
        </p:nvPicPr>
        <p:blipFill rotWithShape="1">
          <a:blip r:embed="rId6"/>
          <a:srcRect l="11866" t="9486" r="15836" b="14220"/>
          <a:stretch/>
        </p:blipFill>
        <p:spPr>
          <a:xfrm>
            <a:off x="4708738" y="3752487"/>
            <a:ext cx="3943416" cy="2625487"/>
          </a:xfrm>
          <a:prstGeom prst="rect">
            <a:avLst/>
          </a:prstGeom>
        </p:spPr>
      </p:pic>
      <p:cxnSp>
        <p:nvCxnSpPr>
          <p:cNvPr id="33" name="直線矢印コネクタ 32">
            <a:extLst>
              <a:ext uri="{FF2B5EF4-FFF2-40B4-BE49-F238E27FC236}">
                <a16:creationId xmlns:a16="http://schemas.microsoft.com/office/drawing/2014/main" id="{CE59B62F-5E28-3949-ACB7-706BBA883D16}"/>
              </a:ext>
            </a:extLst>
          </p:cNvPr>
          <p:cNvCxnSpPr/>
          <p:nvPr/>
        </p:nvCxnSpPr>
        <p:spPr>
          <a:xfrm>
            <a:off x="5266365" y="4792831"/>
            <a:ext cx="421105" cy="312821"/>
          </a:xfrm>
          <a:prstGeom prst="straightConnector1">
            <a:avLst/>
          </a:prstGeom>
          <a:ln w="31750">
            <a:solidFill>
              <a:srgbClr val="FFFF00"/>
            </a:solidFill>
            <a:tailEnd type="stealth" w="lg" len="lg"/>
          </a:ln>
        </p:spPr>
        <p:style>
          <a:lnRef idx="2">
            <a:schemeClr val="accent1"/>
          </a:lnRef>
          <a:fillRef idx="0">
            <a:schemeClr val="accent1"/>
          </a:fillRef>
          <a:effectRef idx="1">
            <a:schemeClr val="accent1"/>
          </a:effectRef>
          <a:fontRef idx="minor">
            <a:schemeClr val="tx1"/>
          </a:fontRef>
        </p:style>
      </p:cxnSp>
      <p:sp>
        <p:nvSpPr>
          <p:cNvPr id="34" name="テキスト ボックス 33">
            <a:extLst>
              <a:ext uri="{FF2B5EF4-FFF2-40B4-BE49-F238E27FC236}">
                <a16:creationId xmlns:a16="http://schemas.microsoft.com/office/drawing/2014/main" id="{7B8D85C3-B795-E54F-BB13-16AD9B6F820F}"/>
              </a:ext>
            </a:extLst>
          </p:cNvPr>
          <p:cNvSpPr txBox="1"/>
          <p:nvPr/>
        </p:nvSpPr>
        <p:spPr>
          <a:xfrm>
            <a:off x="3421737" y="3782766"/>
            <a:ext cx="1011356" cy="369332"/>
          </a:xfrm>
          <a:prstGeom prst="rect">
            <a:avLst/>
          </a:prstGeom>
          <a:noFill/>
        </p:spPr>
        <p:txBody>
          <a:bodyPr wrap="square" rtlCol="0">
            <a:spAutoFit/>
          </a:bodyPr>
          <a:lstStyle/>
          <a:p>
            <a:r>
              <a:rPr kumimoji="1" lang="en-US" altLang="ja-JP" b="1" dirty="0">
                <a:solidFill>
                  <a:schemeClr val="bg1"/>
                </a:solidFill>
                <a:latin typeface="Arial" panose="020B0604020202020204" pitchFamily="34" charset="0"/>
                <a:cs typeface="Arial" panose="020B0604020202020204" pitchFamily="34" charset="0"/>
              </a:rPr>
              <a:t>POD 13</a:t>
            </a:r>
            <a:endParaRPr kumimoji="1" lang="ja-JP" altLang="en-US" b="1">
              <a:solidFill>
                <a:schemeClr val="bg1"/>
              </a:solidFill>
              <a:latin typeface="Arial" panose="020B0604020202020204" pitchFamily="34" charset="0"/>
              <a:cs typeface="Arial" panose="020B0604020202020204" pitchFamily="34" charset="0"/>
            </a:endParaRPr>
          </a:p>
        </p:txBody>
      </p:sp>
      <p:sp>
        <p:nvSpPr>
          <p:cNvPr id="35" name="テキスト ボックス 34">
            <a:extLst>
              <a:ext uri="{FF2B5EF4-FFF2-40B4-BE49-F238E27FC236}">
                <a16:creationId xmlns:a16="http://schemas.microsoft.com/office/drawing/2014/main" id="{4551A0E9-21EB-F642-BF75-5BE7ADADF811}"/>
              </a:ext>
            </a:extLst>
          </p:cNvPr>
          <p:cNvSpPr txBox="1"/>
          <p:nvPr/>
        </p:nvSpPr>
        <p:spPr>
          <a:xfrm>
            <a:off x="7674051" y="3785783"/>
            <a:ext cx="1011356" cy="369332"/>
          </a:xfrm>
          <a:prstGeom prst="rect">
            <a:avLst/>
          </a:prstGeom>
          <a:noFill/>
        </p:spPr>
        <p:txBody>
          <a:bodyPr wrap="square" rtlCol="0">
            <a:spAutoFit/>
          </a:bodyPr>
          <a:lstStyle/>
          <a:p>
            <a:r>
              <a:rPr kumimoji="1" lang="en-US" altLang="ja-JP" b="1" dirty="0">
                <a:solidFill>
                  <a:schemeClr val="bg1"/>
                </a:solidFill>
                <a:latin typeface="Arial" panose="020B0604020202020204" pitchFamily="34" charset="0"/>
                <a:cs typeface="Arial" panose="020B0604020202020204" pitchFamily="34" charset="0"/>
              </a:rPr>
              <a:t>POD 85</a:t>
            </a:r>
            <a:endParaRPr kumimoji="1" lang="ja-JP" altLang="en-US" b="1">
              <a:solidFill>
                <a:schemeClr val="bg1"/>
              </a:solidFill>
              <a:latin typeface="Arial" panose="020B0604020202020204" pitchFamily="34" charset="0"/>
              <a:cs typeface="Arial" panose="020B0604020202020204" pitchFamily="34" charset="0"/>
            </a:endParaRPr>
          </a:p>
        </p:txBody>
      </p:sp>
      <p:sp>
        <p:nvSpPr>
          <p:cNvPr id="21" name="フリーフォーム 20">
            <a:extLst>
              <a:ext uri="{FF2B5EF4-FFF2-40B4-BE49-F238E27FC236}">
                <a16:creationId xmlns:a16="http://schemas.microsoft.com/office/drawing/2014/main" id="{EFE9F295-4525-3443-AB91-0366AC3E8302}"/>
              </a:ext>
            </a:extLst>
          </p:cNvPr>
          <p:cNvSpPr/>
          <p:nvPr/>
        </p:nvSpPr>
        <p:spPr>
          <a:xfrm>
            <a:off x="1236306" y="4982547"/>
            <a:ext cx="648091" cy="517849"/>
          </a:xfrm>
          <a:custGeom>
            <a:avLst/>
            <a:gdLst>
              <a:gd name="connsiteX0" fmla="*/ 365760 w 524786"/>
              <a:gd name="connsiteY0" fmla="*/ 365760 h 453224"/>
              <a:gd name="connsiteX1" fmla="*/ 365760 w 524786"/>
              <a:gd name="connsiteY1" fmla="*/ 365760 h 453224"/>
              <a:gd name="connsiteX2" fmla="*/ 302149 w 524786"/>
              <a:gd name="connsiteY2" fmla="*/ 397565 h 453224"/>
              <a:gd name="connsiteX3" fmla="*/ 230587 w 524786"/>
              <a:gd name="connsiteY3" fmla="*/ 421419 h 453224"/>
              <a:gd name="connsiteX4" fmla="*/ 206734 w 524786"/>
              <a:gd name="connsiteY4" fmla="*/ 429370 h 453224"/>
              <a:gd name="connsiteX5" fmla="*/ 182880 w 524786"/>
              <a:gd name="connsiteY5" fmla="*/ 437322 h 453224"/>
              <a:gd name="connsiteX6" fmla="*/ 103367 w 524786"/>
              <a:gd name="connsiteY6" fmla="*/ 453224 h 453224"/>
              <a:gd name="connsiteX7" fmla="*/ 79513 w 524786"/>
              <a:gd name="connsiteY7" fmla="*/ 437322 h 453224"/>
              <a:gd name="connsiteX8" fmla="*/ 71561 w 524786"/>
              <a:gd name="connsiteY8" fmla="*/ 405516 h 453224"/>
              <a:gd name="connsiteX9" fmla="*/ 55659 w 524786"/>
              <a:gd name="connsiteY9" fmla="*/ 302149 h 453224"/>
              <a:gd name="connsiteX10" fmla="*/ 7951 w 524786"/>
              <a:gd name="connsiteY10" fmla="*/ 206734 h 453224"/>
              <a:gd name="connsiteX11" fmla="*/ 0 w 524786"/>
              <a:gd name="connsiteY11" fmla="*/ 182880 h 453224"/>
              <a:gd name="connsiteX12" fmla="*/ 7951 w 524786"/>
              <a:gd name="connsiteY12" fmla="*/ 87464 h 453224"/>
              <a:gd name="connsiteX13" fmla="*/ 15902 w 524786"/>
              <a:gd name="connsiteY13" fmla="*/ 63610 h 453224"/>
              <a:gd name="connsiteX14" fmla="*/ 63610 w 524786"/>
              <a:gd name="connsiteY14" fmla="*/ 47708 h 453224"/>
              <a:gd name="connsiteX15" fmla="*/ 111318 w 524786"/>
              <a:gd name="connsiteY15" fmla="*/ 31805 h 453224"/>
              <a:gd name="connsiteX16" fmla="*/ 166977 w 524786"/>
              <a:gd name="connsiteY16" fmla="*/ 23854 h 453224"/>
              <a:gd name="connsiteX17" fmla="*/ 190831 w 524786"/>
              <a:gd name="connsiteY17" fmla="*/ 15902 h 453224"/>
              <a:gd name="connsiteX18" fmla="*/ 230587 w 524786"/>
              <a:gd name="connsiteY18" fmla="*/ 7951 h 453224"/>
              <a:gd name="connsiteX19" fmla="*/ 262393 w 524786"/>
              <a:gd name="connsiteY19" fmla="*/ 0 h 453224"/>
              <a:gd name="connsiteX20" fmla="*/ 318052 w 524786"/>
              <a:gd name="connsiteY20" fmla="*/ 15902 h 453224"/>
              <a:gd name="connsiteX21" fmla="*/ 365760 w 524786"/>
              <a:gd name="connsiteY21" fmla="*/ 47708 h 453224"/>
              <a:gd name="connsiteX22" fmla="*/ 413467 w 524786"/>
              <a:gd name="connsiteY22" fmla="*/ 71562 h 453224"/>
              <a:gd name="connsiteX23" fmla="*/ 524786 w 524786"/>
              <a:gd name="connsiteY23" fmla="*/ 79513 h 453224"/>
              <a:gd name="connsiteX24" fmla="*/ 516834 w 524786"/>
              <a:gd name="connsiteY24" fmla="*/ 190831 h 453224"/>
              <a:gd name="connsiteX25" fmla="*/ 485029 w 524786"/>
              <a:gd name="connsiteY25" fmla="*/ 238539 h 453224"/>
              <a:gd name="connsiteX26" fmla="*/ 453224 w 524786"/>
              <a:gd name="connsiteY26" fmla="*/ 278295 h 453224"/>
              <a:gd name="connsiteX27" fmla="*/ 413467 w 524786"/>
              <a:gd name="connsiteY27" fmla="*/ 318052 h 453224"/>
              <a:gd name="connsiteX28" fmla="*/ 397565 w 524786"/>
              <a:gd name="connsiteY28" fmla="*/ 341906 h 453224"/>
              <a:gd name="connsiteX29" fmla="*/ 365760 w 524786"/>
              <a:gd name="connsiteY29" fmla="*/ 365760 h 453224"/>
              <a:gd name="connsiteX0" fmla="*/ 378369 w 537395"/>
              <a:gd name="connsiteY0" fmla="*/ 365760 h 453224"/>
              <a:gd name="connsiteX1" fmla="*/ 378369 w 537395"/>
              <a:gd name="connsiteY1" fmla="*/ 365760 h 453224"/>
              <a:gd name="connsiteX2" fmla="*/ 314758 w 537395"/>
              <a:gd name="connsiteY2" fmla="*/ 397565 h 453224"/>
              <a:gd name="connsiteX3" fmla="*/ 243196 w 537395"/>
              <a:gd name="connsiteY3" fmla="*/ 421419 h 453224"/>
              <a:gd name="connsiteX4" fmla="*/ 219343 w 537395"/>
              <a:gd name="connsiteY4" fmla="*/ 429370 h 453224"/>
              <a:gd name="connsiteX5" fmla="*/ 195489 w 537395"/>
              <a:gd name="connsiteY5" fmla="*/ 437322 h 453224"/>
              <a:gd name="connsiteX6" fmla="*/ 115976 w 537395"/>
              <a:gd name="connsiteY6" fmla="*/ 453224 h 453224"/>
              <a:gd name="connsiteX7" fmla="*/ 92122 w 537395"/>
              <a:gd name="connsiteY7" fmla="*/ 437322 h 453224"/>
              <a:gd name="connsiteX8" fmla="*/ 84170 w 537395"/>
              <a:gd name="connsiteY8" fmla="*/ 405516 h 453224"/>
              <a:gd name="connsiteX9" fmla="*/ 23112 w 537395"/>
              <a:gd name="connsiteY9" fmla="*/ 324727 h 453224"/>
              <a:gd name="connsiteX10" fmla="*/ 20560 w 537395"/>
              <a:gd name="connsiteY10" fmla="*/ 206734 h 453224"/>
              <a:gd name="connsiteX11" fmla="*/ 12609 w 537395"/>
              <a:gd name="connsiteY11" fmla="*/ 182880 h 453224"/>
              <a:gd name="connsiteX12" fmla="*/ 20560 w 537395"/>
              <a:gd name="connsiteY12" fmla="*/ 87464 h 453224"/>
              <a:gd name="connsiteX13" fmla="*/ 28511 w 537395"/>
              <a:gd name="connsiteY13" fmla="*/ 63610 h 453224"/>
              <a:gd name="connsiteX14" fmla="*/ 76219 w 537395"/>
              <a:gd name="connsiteY14" fmla="*/ 47708 h 453224"/>
              <a:gd name="connsiteX15" fmla="*/ 123927 w 537395"/>
              <a:gd name="connsiteY15" fmla="*/ 31805 h 453224"/>
              <a:gd name="connsiteX16" fmla="*/ 179586 w 537395"/>
              <a:gd name="connsiteY16" fmla="*/ 23854 h 453224"/>
              <a:gd name="connsiteX17" fmla="*/ 203440 w 537395"/>
              <a:gd name="connsiteY17" fmla="*/ 15902 h 453224"/>
              <a:gd name="connsiteX18" fmla="*/ 243196 w 537395"/>
              <a:gd name="connsiteY18" fmla="*/ 7951 h 453224"/>
              <a:gd name="connsiteX19" fmla="*/ 275002 w 537395"/>
              <a:gd name="connsiteY19" fmla="*/ 0 h 453224"/>
              <a:gd name="connsiteX20" fmla="*/ 330661 w 537395"/>
              <a:gd name="connsiteY20" fmla="*/ 15902 h 453224"/>
              <a:gd name="connsiteX21" fmla="*/ 378369 w 537395"/>
              <a:gd name="connsiteY21" fmla="*/ 47708 h 453224"/>
              <a:gd name="connsiteX22" fmla="*/ 426076 w 537395"/>
              <a:gd name="connsiteY22" fmla="*/ 71562 h 453224"/>
              <a:gd name="connsiteX23" fmla="*/ 537395 w 537395"/>
              <a:gd name="connsiteY23" fmla="*/ 79513 h 453224"/>
              <a:gd name="connsiteX24" fmla="*/ 529443 w 537395"/>
              <a:gd name="connsiteY24" fmla="*/ 190831 h 453224"/>
              <a:gd name="connsiteX25" fmla="*/ 497638 w 537395"/>
              <a:gd name="connsiteY25" fmla="*/ 238539 h 453224"/>
              <a:gd name="connsiteX26" fmla="*/ 465833 w 537395"/>
              <a:gd name="connsiteY26" fmla="*/ 278295 h 453224"/>
              <a:gd name="connsiteX27" fmla="*/ 426076 w 537395"/>
              <a:gd name="connsiteY27" fmla="*/ 318052 h 453224"/>
              <a:gd name="connsiteX28" fmla="*/ 410174 w 537395"/>
              <a:gd name="connsiteY28" fmla="*/ 341906 h 453224"/>
              <a:gd name="connsiteX29" fmla="*/ 378369 w 537395"/>
              <a:gd name="connsiteY29" fmla="*/ 365760 h 453224"/>
              <a:gd name="connsiteX0" fmla="*/ 365791 w 524817"/>
              <a:gd name="connsiteY0" fmla="*/ 365760 h 453224"/>
              <a:gd name="connsiteX1" fmla="*/ 365791 w 524817"/>
              <a:gd name="connsiteY1" fmla="*/ 365760 h 453224"/>
              <a:gd name="connsiteX2" fmla="*/ 302180 w 524817"/>
              <a:gd name="connsiteY2" fmla="*/ 397565 h 453224"/>
              <a:gd name="connsiteX3" fmla="*/ 230618 w 524817"/>
              <a:gd name="connsiteY3" fmla="*/ 421419 h 453224"/>
              <a:gd name="connsiteX4" fmla="*/ 206765 w 524817"/>
              <a:gd name="connsiteY4" fmla="*/ 429370 h 453224"/>
              <a:gd name="connsiteX5" fmla="*/ 182911 w 524817"/>
              <a:gd name="connsiteY5" fmla="*/ 437322 h 453224"/>
              <a:gd name="connsiteX6" fmla="*/ 103398 w 524817"/>
              <a:gd name="connsiteY6" fmla="*/ 453224 h 453224"/>
              <a:gd name="connsiteX7" fmla="*/ 79544 w 524817"/>
              <a:gd name="connsiteY7" fmla="*/ 437322 h 453224"/>
              <a:gd name="connsiteX8" fmla="*/ 71592 w 524817"/>
              <a:gd name="connsiteY8" fmla="*/ 405516 h 453224"/>
              <a:gd name="connsiteX9" fmla="*/ 10534 w 524817"/>
              <a:gd name="connsiteY9" fmla="*/ 324727 h 453224"/>
              <a:gd name="connsiteX10" fmla="*/ 31 w 524817"/>
              <a:gd name="connsiteY10" fmla="*/ 182880 h 453224"/>
              <a:gd name="connsiteX11" fmla="*/ 7982 w 524817"/>
              <a:gd name="connsiteY11" fmla="*/ 87464 h 453224"/>
              <a:gd name="connsiteX12" fmla="*/ 15933 w 524817"/>
              <a:gd name="connsiteY12" fmla="*/ 63610 h 453224"/>
              <a:gd name="connsiteX13" fmla="*/ 63641 w 524817"/>
              <a:gd name="connsiteY13" fmla="*/ 47708 h 453224"/>
              <a:gd name="connsiteX14" fmla="*/ 111349 w 524817"/>
              <a:gd name="connsiteY14" fmla="*/ 31805 h 453224"/>
              <a:gd name="connsiteX15" fmla="*/ 167008 w 524817"/>
              <a:gd name="connsiteY15" fmla="*/ 23854 h 453224"/>
              <a:gd name="connsiteX16" fmla="*/ 190862 w 524817"/>
              <a:gd name="connsiteY16" fmla="*/ 15902 h 453224"/>
              <a:gd name="connsiteX17" fmla="*/ 230618 w 524817"/>
              <a:gd name="connsiteY17" fmla="*/ 7951 h 453224"/>
              <a:gd name="connsiteX18" fmla="*/ 262424 w 524817"/>
              <a:gd name="connsiteY18" fmla="*/ 0 h 453224"/>
              <a:gd name="connsiteX19" fmla="*/ 318083 w 524817"/>
              <a:gd name="connsiteY19" fmla="*/ 15902 h 453224"/>
              <a:gd name="connsiteX20" fmla="*/ 365791 w 524817"/>
              <a:gd name="connsiteY20" fmla="*/ 47708 h 453224"/>
              <a:gd name="connsiteX21" fmla="*/ 413498 w 524817"/>
              <a:gd name="connsiteY21" fmla="*/ 71562 h 453224"/>
              <a:gd name="connsiteX22" fmla="*/ 524817 w 524817"/>
              <a:gd name="connsiteY22" fmla="*/ 79513 h 453224"/>
              <a:gd name="connsiteX23" fmla="*/ 516865 w 524817"/>
              <a:gd name="connsiteY23" fmla="*/ 190831 h 453224"/>
              <a:gd name="connsiteX24" fmla="*/ 485060 w 524817"/>
              <a:gd name="connsiteY24" fmla="*/ 238539 h 453224"/>
              <a:gd name="connsiteX25" fmla="*/ 453255 w 524817"/>
              <a:gd name="connsiteY25" fmla="*/ 278295 h 453224"/>
              <a:gd name="connsiteX26" fmla="*/ 413498 w 524817"/>
              <a:gd name="connsiteY26" fmla="*/ 318052 h 453224"/>
              <a:gd name="connsiteX27" fmla="*/ 397596 w 524817"/>
              <a:gd name="connsiteY27" fmla="*/ 341906 h 453224"/>
              <a:gd name="connsiteX28" fmla="*/ 365791 w 524817"/>
              <a:gd name="connsiteY28" fmla="*/ 365760 h 453224"/>
              <a:gd name="connsiteX0" fmla="*/ 366176 w 525202"/>
              <a:gd name="connsiteY0" fmla="*/ 365760 h 453224"/>
              <a:gd name="connsiteX1" fmla="*/ 366176 w 525202"/>
              <a:gd name="connsiteY1" fmla="*/ 365760 h 453224"/>
              <a:gd name="connsiteX2" fmla="*/ 302565 w 525202"/>
              <a:gd name="connsiteY2" fmla="*/ 397565 h 453224"/>
              <a:gd name="connsiteX3" fmla="*/ 231003 w 525202"/>
              <a:gd name="connsiteY3" fmla="*/ 421419 h 453224"/>
              <a:gd name="connsiteX4" fmla="*/ 207150 w 525202"/>
              <a:gd name="connsiteY4" fmla="*/ 429370 h 453224"/>
              <a:gd name="connsiteX5" fmla="*/ 183296 w 525202"/>
              <a:gd name="connsiteY5" fmla="*/ 437322 h 453224"/>
              <a:gd name="connsiteX6" fmla="*/ 103783 w 525202"/>
              <a:gd name="connsiteY6" fmla="*/ 453224 h 453224"/>
              <a:gd name="connsiteX7" fmla="*/ 79929 w 525202"/>
              <a:gd name="connsiteY7" fmla="*/ 437322 h 453224"/>
              <a:gd name="connsiteX8" fmla="*/ 71977 w 525202"/>
              <a:gd name="connsiteY8" fmla="*/ 405516 h 453224"/>
              <a:gd name="connsiteX9" fmla="*/ 10919 w 525202"/>
              <a:gd name="connsiteY9" fmla="*/ 324727 h 453224"/>
              <a:gd name="connsiteX10" fmla="*/ 416 w 525202"/>
              <a:gd name="connsiteY10" fmla="*/ 182880 h 453224"/>
              <a:gd name="connsiteX11" fmla="*/ 16318 w 525202"/>
              <a:gd name="connsiteY11" fmla="*/ 63610 h 453224"/>
              <a:gd name="connsiteX12" fmla="*/ 64026 w 525202"/>
              <a:gd name="connsiteY12" fmla="*/ 47708 h 453224"/>
              <a:gd name="connsiteX13" fmla="*/ 111734 w 525202"/>
              <a:gd name="connsiteY13" fmla="*/ 31805 h 453224"/>
              <a:gd name="connsiteX14" fmla="*/ 167393 w 525202"/>
              <a:gd name="connsiteY14" fmla="*/ 23854 h 453224"/>
              <a:gd name="connsiteX15" fmla="*/ 191247 w 525202"/>
              <a:gd name="connsiteY15" fmla="*/ 15902 h 453224"/>
              <a:gd name="connsiteX16" fmla="*/ 231003 w 525202"/>
              <a:gd name="connsiteY16" fmla="*/ 7951 h 453224"/>
              <a:gd name="connsiteX17" fmla="*/ 262809 w 525202"/>
              <a:gd name="connsiteY17" fmla="*/ 0 h 453224"/>
              <a:gd name="connsiteX18" fmla="*/ 318468 w 525202"/>
              <a:gd name="connsiteY18" fmla="*/ 15902 h 453224"/>
              <a:gd name="connsiteX19" fmla="*/ 366176 w 525202"/>
              <a:gd name="connsiteY19" fmla="*/ 47708 h 453224"/>
              <a:gd name="connsiteX20" fmla="*/ 413883 w 525202"/>
              <a:gd name="connsiteY20" fmla="*/ 71562 h 453224"/>
              <a:gd name="connsiteX21" fmla="*/ 525202 w 525202"/>
              <a:gd name="connsiteY21" fmla="*/ 79513 h 453224"/>
              <a:gd name="connsiteX22" fmla="*/ 517250 w 525202"/>
              <a:gd name="connsiteY22" fmla="*/ 190831 h 453224"/>
              <a:gd name="connsiteX23" fmla="*/ 485445 w 525202"/>
              <a:gd name="connsiteY23" fmla="*/ 238539 h 453224"/>
              <a:gd name="connsiteX24" fmla="*/ 453640 w 525202"/>
              <a:gd name="connsiteY24" fmla="*/ 278295 h 453224"/>
              <a:gd name="connsiteX25" fmla="*/ 413883 w 525202"/>
              <a:gd name="connsiteY25" fmla="*/ 318052 h 453224"/>
              <a:gd name="connsiteX26" fmla="*/ 397981 w 525202"/>
              <a:gd name="connsiteY26" fmla="*/ 341906 h 453224"/>
              <a:gd name="connsiteX27" fmla="*/ 366176 w 525202"/>
              <a:gd name="connsiteY27" fmla="*/ 365760 h 453224"/>
              <a:gd name="connsiteX0" fmla="*/ 366176 w 525202"/>
              <a:gd name="connsiteY0" fmla="*/ 365760 h 453224"/>
              <a:gd name="connsiteX1" fmla="*/ 366176 w 525202"/>
              <a:gd name="connsiteY1" fmla="*/ 365760 h 453224"/>
              <a:gd name="connsiteX2" fmla="*/ 302565 w 525202"/>
              <a:gd name="connsiteY2" fmla="*/ 397565 h 453224"/>
              <a:gd name="connsiteX3" fmla="*/ 231003 w 525202"/>
              <a:gd name="connsiteY3" fmla="*/ 421419 h 453224"/>
              <a:gd name="connsiteX4" fmla="*/ 207150 w 525202"/>
              <a:gd name="connsiteY4" fmla="*/ 429370 h 453224"/>
              <a:gd name="connsiteX5" fmla="*/ 183296 w 525202"/>
              <a:gd name="connsiteY5" fmla="*/ 437322 h 453224"/>
              <a:gd name="connsiteX6" fmla="*/ 103783 w 525202"/>
              <a:gd name="connsiteY6" fmla="*/ 453224 h 453224"/>
              <a:gd name="connsiteX7" fmla="*/ 79929 w 525202"/>
              <a:gd name="connsiteY7" fmla="*/ 437322 h 453224"/>
              <a:gd name="connsiteX8" fmla="*/ 71977 w 525202"/>
              <a:gd name="connsiteY8" fmla="*/ 405516 h 453224"/>
              <a:gd name="connsiteX9" fmla="*/ 10919 w 525202"/>
              <a:gd name="connsiteY9" fmla="*/ 324727 h 453224"/>
              <a:gd name="connsiteX10" fmla="*/ 416 w 525202"/>
              <a:gd name="connsiteY10" fmla="*/ 182880 h 453224"/>
              <a:gd name="connsiteX11" fmla="*/ 16318 w 525202"/>
              <a:gd name="connsiteY11" fmla="*/ 63610 h 453224"/>
              <a:gd name="connsiteX12" fmla="*/ 64026 w 525202"/>
              <a:gd name="connsiteY12" fmla="*/ 47708 h 453224"/>
              <a:gd name="connsiteX13" fmla="*/ 167393 w 525202"/>
              <a:gd name="connsiteY13" fmla="*/ 23854 h 453224"/>
              <a:gd name="connsiteX14" fmla="*/ 191247 w 525202"/>
              <a:gd name="connsiteY14" fmla="*/ 15902 h 453224"/>
              <a:gd name="connsiteX15" fmla="*/ 231003 w 525202"/>
              <a:gd name="connsiteY15" fmla="*/ 7951 h 453224"/>
              <a:gd name="connsiteX16" fmla="*/ 262809 w 525202"/>
              <a:gd name="connsiteY16" fmla="*/ 0 h 453224"/>
              <a:gd name="connsiteX17" fmla="*/ 318468 w 525202"/>
              <a:gd name="connsiteY17" fmla="*/ 15902 h 453224"/>
              <a:gd name="connsiteX18" fmla="*/ 366176 w 525202"/>
              <a:gd name="connsiteY18" fmla="*/ 47708 h 453224"/>
              <a:gd name="connsiteX19" fmla="*/ 413883 w 525202"/>
              <a:gd name="connsiteY19" fmla="*/ 71562 h 453224"/>
              <a:gd name="connsiteX20" fmla="*/ 525202 w 525202"/>
              <a:gd name="connsiteY20" fmla="*/ 79513 h 453224"/>
              <a:gd name="connsiteX21" fmla="*/ 517250 w 525202"/>
              <a:gd name="connsiteY21" fmla="*/ 190831 h 453224"/>
              <a:gd name="connsiteX22" fmla="*/ 485445 w 525202"/>
              <a:gd name="connsiteY22" fmla="*/ 238539 h 453224"/>
              <a:gd name="connsiteX23" fmla="*/ 453640 w 525202"/>
              <a:gd name="connsiteY23" fmla="*/ 278295 h 453224"/>
              <a:gd name="connsiteX24" fmla="*/ 413883 w 525202"/>
              <a:gd name="connsiteY24" fmla="*/ 318052 h 453224"/>
              <a:gd name="connsiteX25" fmla="*/ 397981 w 525202"/>
              <a:gd name="connsiteY25" fmla="*/ 341906 h 453224"/>
              <a:gd name="connsiteX26" fmla="*/ 366176 w 525202"/>
              <a:gd name="connsiteY26"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193012 w 526967"/>
              <a:gd name="connsiteY13" fmla="*/ 15902 h 453224"/>
              <a:gd name="connsiteX14" fmla="*/ 232768 w 526967"/>
              <a:gd name="connsiteY14" fmla="*/ 7951 h 453224"/>
              <a:gd name="connsiteX15" fmla="*/ 264574 w 526967"/>
              <a:gd name="connsiteY15" fmla="*/ 0 h 453224"/>
              <a:gd name="connsiteX16" fmla="*/ 320233 w 526967"/>
              <a:gd name="connsiteY16" fmla="*/ 15902 h 453224"/>
              <a:gd name="connsiteX17" fmla="*/ 367941 w 526967"/>
              <a:gd name="connsiteY17" fmla="*/ 47708 h 453224"/>
              <a:gd name="connsiteX18" fmla="*/ 415648 w 526967"/>
              <a:gd name="connsiteY18" fmla="*/ 71562 h 453224"/>
              <a:gd name="connsiteX19" fmla="*/ 526967 w 526967"/>
              <a:gd name="connsiteY19" fmla="*/ 79513 h 453224"/>
              <a:gd name="connsiteX20" fmla="*/ 519015 w 526967"/>
              <a:gd name="connsiteY20" fmla="*/ 190831 h 453224"/>
              <a:gd name="connsiteX21" fmla="*/ 487210 w 526967"/>
              <a:gd name="connsiteY21" fmla="*/ 238539 h 453224"/>
              <a:gd name="connsiteX22" fmla="*/ 455405 w 526967"/>
              <a:gd name="connsiteY22" fmla="*/ 278295 h 453224"/>
              <a:gd name="connsiteX23" fmla="*/ 415648 w 526967"/>
              <a:gd name="connsiteY23" fmla="*/ 318052 h 453224"/>
              <a:gd name="connsiteX24" fmla="*/ 399746 w 526967"/>
              <a:gd name="connsiteY24" fmla="*/ 341906 h 453224"/>
              <a:gd name="connsiteX25" fmla="*/ 367941 w 526967"/>
              <a:gd name="connsiteY25"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232768 w 526967"/>
              <a:gd name="connsiteY13" fmla="*/ 7951 h 453224"/>
              <a:gd name="connsiteX14" fmla="*/ 264574 w 526967"/>
              <a:gd name="connsiteY14" fmla="*/ 0 h 453224"/>
              <a:gd name="connsiteX15" fmla="*/ 320233 w 526967"/>
              <a:gd name="connsiteY15" fmla="*/ 15902 h 453224"/>
              <a:gd name="connsiteX16" fmla="*/ 367941 w 526967"/>
              <a:gd name="connsiteY16" fmla="*/ 47708 h 453224"/>
              <a:gd name="connsiteX17" fmla="*/ 415648 w 526967"/>
              <a:gd name="connsiteY17" fmla="*/ 71562 h 453224"/>
              <a:gd name="connsiteX18" fmla="*/ 526967 w 526967"/>
              <a:gd name="connsiteY18" fmla="*/ 79513 h 453224"/>
              <a:gd name="connsiteX19" fmla="*/ 519015 w 526967"/>
              <a:gd name="connsiteY19" fmla="*/ 190831 h 453224"/>
              <a:gd name="connsiteX20" fmla="*/ 487210 w 526967"/>
              <a:gd name="connsiteY20" fmla="*/ 238539 h 453224"/>
              <a:gd name="connsiteX21" fmla="*/ 455405 w 526967"/>
              <a:gd name="connsiteY21" fmla="*/ 278295 h 453224"/>
              <a:gd name="connsiteX22" fmla="*/ 415648 w 526967"/>
              <a:gd name="connsiteY22" fmla="*/ 318052 h 453224"/>
              <a:gd name="connsiteX23" fmla="*/ 399746 w 526967"/>
              <a:gd name="connsiteY23" fmla="*/ 341906 h 453224"/>
              <a:gd name="connsiteX24" fmla="*/ 367941 w 526967"/>
              <a:gd name="connsiteY24"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264574 w 526967"/>
              <a:gd name="connsiteY13" fmla="*/ 0 h 453224"/>
              <a:gd name="connsiteX14" fmla="*/ 320233 w 526967"/>
              <a:gd name="connsiteY14" fmla="*/ 15902 h 453224"/>
              <a:gd name="connsiteX15" fmla="*/ 367941 w 526967"/>
              <a:gd name="connsiteY15" fmla="*/ 47708 h 453224"/>
              <a:gd name="connsiteX16" fmla="*/ 415648 w 526967"/>
              <a:gd name="connsiteY16" fmla="*/ 71562 h 453224"/>
              <a:gd name="connsiteX17" fmla="*/ 526967 w 526967"/>
              <a:gd name="connsiteY17" fmla="*/ 79513 h 453224"/>
              <a:gd name="connsiteX18" fmla="*/ 519015 w 526967"/>
              <a:gd name="connsiteY18" fmla="*/ 190831 h 453224"/>
              <a:gd name="connsiteX19" fmla="*/ 487210 w 526967"/>
              <a:gd name="connsiteY19" fmla="*/ 238539 h 453224"/>
              <a:gd name="connsiteX20" fmla="*/ 455405 w 526967"/>
              <a:gd name="connsiteY20" fmla="*/ 278295 h 453224"/>
              <a:gd name="connsiteX21" fmla="*/ 415648 w 526967"/>
              <a:gd name="connsiteY21" fmla="*/ 318052 h 453224"/>
              <a:gd name="connsiteX22" fmla="*/ 399746 w 526967"/>
              <a:gd name="connsiteY22" fmla="*/ 341906 h 453224"/>
              <a:gd name="connsiteX23" fmla="*/ 367941 w 526967"/>
              <a:gd name="connsiteY23"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264574 w 526967"/>
              <a:gd name="connsiteY13" fmla="*/ 0 h 453224"/>
              <a:gd name="connsiteX14" fmla="*/ 367941 w 526967"/>
              <a:gd name="connsiteY14" fmla="*/ 47708 h 453224"/>
              <a:gd name="connsiteX15" fmla="*/ 415648 w 526967"/>
              <a:gd name="connsiteY15" fmla="*/ 71562 h 453224"/>
              <a:gd name="connsiteX16" fmla="*/ 526967 w 526967"/>
              <a:gd name="connsiteY16" fmla="*/ 79513 h 453224"/>
              <a:gd name="connsiteX17" fmla="*/ 519015 w 526967"/>
              <a:gd name="connsiteY17" fmla="*/ 190831 h 453224"/>
              <a:gd name="connsiteX18" fmla="*/ 487210 w 526967"/>
              <a:gd name="connsiteY18" fmla="*/ 238539 h 453224"/>
              <a:gd name="connsiteX19" fmla="*/ 455405 w 526967"/>
              <a:gd name="connsiteY19" fmla="*/ 278295 h 453224"/>
              <a:gd name="connsiteX20" fmla="*/ 415648 w 526967"/>
              <a:gd name="connsiteY20" fmla="*/ 318052 h 453224"/>
              <a:gd name="connsiteX21" fmla="*/ 399746 w 526967"/>
              <a:gd name="connsiteY21" fmla="*/ 341906 h 453224"/>
              <a:gd name="connsiteX22" fmla="*/ 367941 w 526967"/>
              <a:gd name="connsiteY22"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264574 w 526967"/>
              <a:gd name="connsiteY13" fmla="*/ 0 h 453224"/>
              <a:gd name="connsiteX14" fmla="*/ 367941 w 526967"/>
              <a:gd name="connsiteY14" fmla="*/ 47708 h 453224"/>
              <a:gd name="connsiteX15" fmla="*/ 526967 w 526967"/>
              <a:gd name="connsiteY15" fmla="*/ 79513 h 453224"/>
              <a:gd name="connsiteX16" fmla="*/ 519015 w 526967"/>
              <a:gd name="connsiteY16" fmla="*/ 190831 h 453224"/>
              <a:gd name="connsiteX17" fmla="*/ 487210 w 526967"/>
              <a:gd name="connsiteY17" fmla="*/ 238539 h 453224"/>
              <a:gd name="connsiteX18" fmla="*/ 455405 w 526967"/>
              <a:gd name="connsiteY18" fmla="*/ 278295 h 453224"/>
              <a:gd name="connsiteX19" fmla="*/ 415648 w 526967"/>
              <a:gd name="connsiteY19" fmla="*/ 318052 h 453224"/>
              <a:gd name="connsiteX20" fmla="*/ 399746 w 526967"/>
              <a:gd name="connsiteY20" fmla="*/ 341906 h 453224"/>
              <a:gd name="connsiteX21" fmla="*/ 367941 w 526967"/>
              <a:gd name="connsiteY21"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264574 w 526967"/>
              <a:gd name="connsiteY13" fmla="*/ 0 h 453224"/>
              <a:gd name="connsiteX14" fmla="*/ 367941 w 526967"/>
              <a:gd name="connsiteY14" fmla="*/ 47708 h 453224"/>
              <a:gd name="connsiteX15" fmla="*/ 526967 w 526967"/>
              <a:gd name="connsiteY15" fmla="*/ 79513 h 453224"/>
              <a:gd name="connsiteX16" fmla="*/ 519015 w 526967"/>
              <a:gd name="connsiteY16" fmla="*/ 190831 h 453224"/>
              <a:gd name="connsiteX17" fmla="*/ 455405 w 526967"/>
              <a:gd name="connsiteY17" fmla="*/ 278295 h 453224"/>
              <a:gd name="connsiteX18" fmla="*/ 415648 w 526967"/>
              <a:gd name="connsiteY18" fmla="*/ 318052 h 453224"/>
              <a:gd name="connsiteX19" fmla="*/ 399746 w 526967"/>
              <a:gd name="connsiteY19" fmla="*/ 341906 h 453224"/>
              <a:gd name="connsiteX20" fmla="*/ 367941 w 526967"/>
              <a:gd name="connsiteY20"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264574 w 526967"/>
              <a:gd name="connsiteY13" fmla="*/ 0 h 453224"/>
              <a:gd name="connsiteX14" fmla="*/ 367941 w 526967"/>
              <a:gd name="connsiteY14" fmla="*/ 47708 h 453224"/>
              <a:gd name="connsiteX15" fmla="*/ 526967 w 526967"/>
              <a:gd name="connsiteY15" fmla="*/ 79513 h 453224"/>
              <a:gd name="connsiteX16" fmla="*/ 519015 w 526967"/>
              <a:gd name="connsiteY16" fmla="*/ 190831 h 453224"/>
              <a:gd name="connsiteX17" fmla="*/ 455405 w 526967"/>
              <a:gd name="connsiteY17" fmla="*/ 278295 h 453224"/>
              <a:gd name="connsiteX18" fmla="*/ 415648 w 526967"/>
              <a:gd name="connsiteY18" fmla="*/ 318052 h 453224"/>
              <a:gd name="connsiteX19" fmla="*/ 367941 w 526967"/>
              <a:gd name="connsiteY19" fmla="*/ 365760 h 453224"/>
              <a:gd name="connsiteX0" fmla="*/ 367941 w 526967"/>
              <a:gd name="connsiteY0" fmla="*/ 365760 h 453224"/>
              <a:gd name="connsiteX1" fmla="*/ 367941 w 526967"/>
              <a:gd name="connsiteY1" fmla="*/ 365760 h 453224"/>
              <a:gd name="connsiteX2" fmla="*/ 304330 w 526967"/>
              <a:gd name="connsiteY2" fmla="*/ 397565 h 453224"/>
              <a:gd name="connsiteX3" fmla="*/ 232768 w 526967"/>
              <a:gd name="connsiteY3" fmla="*/ 421419 h 453224"/>
              <a:gd name="connsiteX4" fmla="*/ 208915 w 526967"/>
              <a:gd name="connsiteY4" fmla="*/ 429370 h 453224"/>
              <a:gd name="connsiteX5" fmla="*/ 185061 w 526967"/>
              <a:gd name="connsiteY5" fmla="*/ 437322 h 453224"/>
              <a:gd name="connsiteX6" fmla="*/ 105548 w 526967"/>
              <a:gd name="connsiteY6" fmla="*/ 453224 h 453224"/>
              <a:gd name="connsiteX7" fmla="*/ 81694 w 526967"/>
              <a:gd name="connsiteY7" fmla="*/ 437322 h 453224"/>
              <a:gd name="connsiteX8" fmla="*/ 73742 w 526967"/>
              <a:gd name="connsiteY8" fmla="*/ 405516 h 453224"/>
              <a:gd name="connsiteX9" fmla="*/ 12684 w 526967"/>
              <a:gd name="connsiteY9" fmla="*/ 324727 h 453224"/>
              <a:gd name="connsiteX10" fmla="*/ 2181 w 526967"/>
              <a:gd name="connsiteY10" fmla="*/ 182880 h 453224"/>
              <a:gd name="connsiteX11" fmla="*/ 18083 w 526967"/>
              <a:gd name="connsiteY11" fmla="*/ 63610 h 453224"/>
              <a:gd name="connsiteX12" fmla="*/ 169158 w 526967"/>
              <a:gd name="connsiteY12" fmla="*/ 23854 h 453224"/>
              <a:gd name="connsiteX13" fmla="*/ 264574 w 526967"/>
              <a:gd name="connsiteY13" fmla="*/ 0 h 453224"/>
              <a:gd name="connsiteX14" fmla="*/ 367941 w 526967"/>
              <a:gd name="connsiteY14" fmla="*/ 47708 h 453224"/>
              <a:gd name="connsiteX15" fmla="*/ 526967 w 526967"/>
              <a:gd name="connsiteY15" fmla="*/ 79513 h 453224"/>
              <a:gd name="connsiteX16" fmla="*/ 519015 w 526967"/>
              <a:gd name="connsiteY16" fmla="*/ 190831 h 453224"/>
              <a:gd name="connsiteX17" fmla="*/ 455405 w 526967"/>
              <a:gd name="connsiteY17" fmla="*/ 278295 h 453224"/>
              <a:gd name="connsiteX18" fmla="*/ 367941 w 526967"/>
              <a:gd name="connsiteY18" fmla="*/ 365760 h 453224"/>
              <a:gd name="connsiteX0" fmla="*/ 367941 w 526967"/>
              <a:gd name="connsiteY0" fmla="*/ 365760 h 453224"/>
              <a:gd name="connsiteX1" fmla="*/ 367941 w 526967"/>
              <a:gd name="connsiteY1" fmla="*/ 365760 h 453224"/>
              <a:gd name="connsiteX2" fmla="*/ 232768 w 526967"/>
              <a:gd name="connsiteY2" fmla="*/ 421419 h 453224"/>
              <a:gd name="connsiteX3" fmla="*/ 208915 w 526967"/>
              <a:gd name="connsiteY3" fmla="*/ 429370 h 453224"/>
              <a:gd name="connsiteX4" fmla="*/ 185061 w 526967"/>
              <a:gd name="connsiteY4" fmla="*/ 437322 h 453224"/>
              <a:gd name="connsiteX5" fmla="*/ 105548 w 526967"/>
              <a:gd name="connsiteY5" fmla="*/ 453224 h 453224"/>
              <a:gd name="connsiteX6" fmla="*/ 81694 w 526967"/>
              <a:gd name="connsiteY6" fmla="*/ 437322 h 453224"/>
              <a:gd name="connsiteX7" fmla="*/ 73742 w 526967"/>
              <a:gd name="connsiteY7" fmla="*/ 405516 h 453224"/>
              <a:gd name="connsiteX8" fmla="*/ 12684 w 526967"/>
              <a:gd name="connsiteY8" fmla="*/ 324727 h 453224"/>
              <a:gd name="connsiteX9" fmla="*/ 2181 w 526967"/>
              <a:gd name="connsiteY9" fmla="*/ 182880 h 453224"/>
              <a:gd name="connsiteX10" fmla="*/ 18083 w 526967"/>
              <a:gd name="connsiteY10" fmla="*/ 63610 h 453224"/>
              <a:gd name="connsiteX11" fmla="*/ 169158 w 526967"/>
              <a:gd name="connsiteY11" fmla="*/ 23854 h 453224"/>
              <a:gd name="connsiteX12" fmla="*/ 264574 w 526967"/>
              <a:gd name="connsiteY12" fmla="*/ 0 h 453224"/>
              <a:gd name="connsiteX13" fmla="*/ 367941 w 526967"/>
              <a:gd name="connsiteY13" fmla="*/ 47708 h 453224"/>
              <a:gd name="connsiteX14" fmla="*/ 526967 w 526967"/>
              <a:gd name="connsiteY14" fmla="*/ 79513 h 453224"/>
              <a:gd name="connsiteX15" fmla="*/ 519015 w 526967"/>
              <a:gd name="connsiteY15" fmla="*/ 190831 h 453224"/>
              <a:gd name="connsiteX16" fmla="*/ 455405 w 526967"/>
              <a:gd name="connsiteY16" fmla="*/ 278295 h 453224"/>
              <a:gd name="connsiteX17" fmla="*/ 367941 w 526967"/>
              <a:gd name="connsiteY17" fmla="*/ 365760 h 453224"/>
              <a:gd name="connsiteX0" fmla="*/ 367941 w 526967"/>
              <a:gd name="connsiteY0" fmla="*/ 365760 h 453224"/>
              <a:gd name="connsiteX1" fmla="*/ 367941 w 526967"/>
              <a:gd name="connsiteY1" fmla="*/ 365760 h 453224"/>
              <a:gd name="connsiteX2" fmla="*/ 232768 w 526967"/>
              <a:gd name="connsiteY2" fmla="*/ 421419 h 453224"/>
              <a:gd name="connsiteX3" fmla="*/ 185061 w 526967"/>
              <a:gd name="connsiteY3" fmla="*/ 437322 h 453224"/>
              <a:gd name="connsiteX4" fmla="*/ 105548 w 526967"/>
              <a:gd name="connsiteY4" fmla="*/ 453224 h 453224"/>
              <a:gd name="connsiteX5" fmla="*/ 81694 w 526967"/>
              <a:gd name="connsiteY5" fmla="*/ 437322 h 453224"/>
              <a:gd name="connsiteX6" fmla="*/ 73742 w 526967"/>
              <a:gd name="connsiteY6" fmla="*/ 405516 h 453224"/>
              <a:gd name="connsiteX7" fmla="*/ 12684 w 526967"/>
              <a:gd name="connsiteY7" fmla="*/ 324727 h 453224"/>
              <a:gd name="connsiteX8" fmla="*/ 2181 w 526967"/>
              <a:gd name="connsiteY8" fmla="*/ 182880 h 453224"/>
              <a:gd name="connsiteX9" fmla="*/ 18083 w 526967"/>
              <a:gd name="connsiteY9" fmla="*/ 63610 h 453224"/>
              <a:gd name="connsiteX10" fmla="*/ 169158 w 526967"/>
              <a:gd name="connsiteY10" fmla="*/ 23854 h 453224"/>
              <a:gd name="connsiteX11" fmla="*/ 264574 w 526967"/>
              <a:gd name="connsiteY11" fmla="*/ 0 h 453224"/>
              <a:gd name="connsiteX12" fmla="*/ 367941 w 526967"/>
              <a:gd name="connsiteY12" fmla="*/ 47708 h 453224"/>
              <a:gd name="connsiteX13" fmla="*/ 526967 w 526967"/>
              <a:gd name="connsiteY13" fmla="*/ 79513 h 453224"/>
              <a:gd name="connsiteX14" fmla="*/ 519015 w 526967"/>
              <a:gd name="connsiteY14" fmla="*/ 190831 h 453224"/>
              <a:gd name="connsiteX15" fmla="*/ 455405 w 526967"/>
              <a:gd name="connsiteY15" fmla="*/ 278295 h 453224"/>
              <a:gd name="connsiteX16" fmla="*/ 367941 w 526967"/>
              <a:gd name="connsiteY16" fmla="*/ 365760 h 453224"/>
              <a:gd name="connsiteX0" fmla="*/ 367941 w 526967"/>
              <a:gd name="connsiteY0" fmla="*/ 365760 h 453638"/>
              <a:gd name="connsiteX1" fmla="*/ 367941 w 526967"/>
              <a:gd name="connsiteY1" fmla="*/ 365760 h 453638"/>
              <a:gd name="connsiteX2" fmla="*/ 232768 w 526967"/>
              <a:gd name="connsiteY2" fmla="*/ 421419 h 453638"/>
              <a:gd name="connsiteX3" fmla="*/ 105548 w 526967"/>
              <a:gd name="connsiteY3" fmla="*/ 453224 h 453638"/>
              <a:gd name="connsiteX4" fmla="*/ 81694 w 526967"/>
              <a:gd name="connsiteY4" fmla="*/ 437322 h 453638"/>
              <a:gd name="connsiteX5" fmla="*/ 73742 w 526967"/>
              <a:gd name="connsiteY5" fmla="*/ 405516 h 453638"/>
              <a:gd name="connsiteX6" fmla="*/ 12684 w 526967"/>
              <a:gd name="connsiteY6" fmla="*/ 324727 h 453638"/>
              <a:gd name="connsiteX7" fmla="*/ 2181 w 526967"/>
              <a:gd name="connsiteY7" fmla="*/ 182880 h 453638"/>
              <a:gd name="connsiteX8" fmla="*/ 18083 w 526967"/>
              <a:gd name="connsiteY8" fmla="*/ 63610 h 453638"/>
              <a:gd name="connsiteX9" fmla="*/ 169158 w 526967"/>
              <a:gd name="connsiteY9" fmla="*/ 23854 h 453638"/>
              <a:gd name="connsiteX10" fmla="*/ 264574 w 526967"/>
              <a:gd name="connsiteY10" fmla="*/ 0 h 453638"/>
              <a:gd name="connsiteX11" fmla="*/ 367941 w 526967"/>
              <a:gd name="connsiteY11" fmla="*/ 47708 h 453638"/>
              <a:gd name="connsiteX12" fmla="*/ 526967 w 526967"/>
              <a:gd name="connsiteY12" fmla="*/ 79513 h 453638"/>
              <a:gd name="connsiteX13" fmla="*/ 519015 w 526967"/>
              <a:gd name="connsiteY13" fmla="*/ 190831 h 453638"/>
              <a:gd name="connsiteX14" fmla="*/ 455405 w 526967"/>
              <a:gd name="connsiteY14" fmla="*/ 278295 h 453638"/>
              <a:gd name="connsiteX15" fmla="*/ 367941 w 526967"/>
              <a:gd name="connsiteY15" fmla="*/ 365760 h 453638"/>
              <a:gd name="connsiteX0" fmla="*/ 367941 w 526967"/>
              <a:gd name="connsiteY0" fmla="*/ 365760 h 453463"/>
              <a:gd name="connsiteX1" fmla="*/ 367941 w 526967"/>
              <a:gd name="connsiteY1" fmla="*/ 365760 h 453463"/>
              <a:gd name="connsiteX2" fmla="*/ 232768 w 526967"/>
              <a:gd name="connsiteY2" fmla="*/ 421419 h 453463"/>
              <a:gd name="connsiteX3" fmla="*/ 105548 w 526967"/>
              <a:gd name="connsiteY3" fmla="*/ 453224 h 453463"/>
              <a:gd name="connsiteX4" fmla="*/ 73742 w 526967"/>
              <a:gd name="connsiteY4" fmla="*/ 405516 h 453463"/>
              <a:gd name="connsiteX5" fmla="*/ 12684 w 526967"/>
              <a:gd name="connsiteY5" fmla="*/ 324727 h 453463"/>
              <a:gd name="connsiteX6" fmla="*/ 2181 w 526967"/>
              <a:gd name="connsiteY6" fmla="*/ 182880 h 453463"/>
              <a:gd name="connsiteX7" fmla="*/ 18083 w 526967"/>
              <a:gd name="connsiteY7" fmla="*/ 63610 h 453463"/>
              <a:gd name="connsiteX8" fmla="*/ 169158 w 526967"/>
              <a:gd name="connsiteY8" fmla="*/ 23854 h 453463"/>
              <a:gd name="connsiteX9" fmla="*/ 264574 w 526967"/>
              <a:gd name="connsiteY9" fmla="*/ 0 h 453463"/>
              <a:gd name="connsiteX10" fmla="*/ 367941 w 526967"/>
              <a:gd name="connsiteY10" fmla="*/ 47708 h 453463"/>
              <a:gd name="connsiteX11" fmla="*/ 526967 w 526967"/>
              <a:gd name="connsiteY11" fmla="*/ 79513 h 453463"/>
              <a:gd name="connsiteX12" fmla="*/ 519015 w 526967"/>
              <a:gd name="connsiteY12" fmla="*/ 190831 h 453463"/>
              <a:gd name="connsiteX13" fmla="*/ 455405 w 526967"/>
              <a:gd name="connsiteY13" fmla="*/ 278295 h 453463"/>
              <a:gd name="connsiteX14" fmla="*/ 367941 w 526967"/>
              <a:gd name="connsiteY14" fmla="*/ 365760 h 453463"/>
              <a:gd name="connsiteX0" fmla="*/ 367530 w 526556"/>
              <a:gd name="connsiteY0" fmla="*/ 365760 h 453463"/>
              <a:gd name="connsiteX1" fmla="*/ 367530 w 526556"/>
              <a:gd name="connsiteY1" fmla="*/ 365760 h 453463"/>
              <a:gd name="connsiteX2" fmla="*/ 232357 w 526556"/>
              <a:gd name="connsiteY2" fmla="*/ 421419 h 453463"/>
              <a:gd name="connsiteX3" fmla="*/ 105137 w 526556"/>
              <a:gd name="connsiteY3" fmla="*/ 453224 h 453463"/>
              <a:gd name="connsiteX4" fmla="*/ 73331 w 526556"/>
              <a:gd name="connsiteY4" fmla="*/ 405516 h 453463"/>
              <a:gd name="connsiteX5" fmla="*/ 12273 w 526556"/>
              <a:gd name="connsiteY5" fmla="*/ 324727 h 453463"/>
              <a:gd name="connsiteX6" fmla="*/ 1770 w 526556"/>
              <a:gd name="connsiteY6" fmla="*/ 182880 h 453463"/>
              <a:gd name="connsiteX7" fmla="*/ 36487 w 526556"/>
              <a:gd name="connsiteY7" fmla="*/ 86188 h 453463"/>
              <a:gd name="connsiteX8" fmla="*/ 168747 w 526556"/>
              <a:gd name="connsiteY8" fmla="*/ 23854 h 453463"/>
              <a:gd name="connsiteX9" fmla="*/ 264163 w 526556"/>
              <a:gd name="connsiteY9" fmla="*/ 0 h 453463"/>
              <a:gd name="connsiteX10" fmla="*/ 367530 w 526556"/>
              <a:gd name="connsiteY10" fmla="*/ 47708 h 453463"/>
              <a:gd name="connsiteX11" fmla="*/ 526556 w 526556"/>
              <a:gd name="connsiteY11" fmla="*/ 79513 h 453463"/>
              <a:gd name="connsiteX12" fmla="*/ 518604 w 526556"/>
              <a:gd name="connsiteY12" fmla="*/ 190831 h 453463"/>
              <a:gd name="connsiteX13" fmla="*/ 454994 w 526556"/>
              <a:gd name="connsiteY13" fmla="*/ 278295 h 453463"/>
              <a:gd name="connsiteX14" fmla="*/ 367530 w 526556"/>
              <a:gd name="connsiteY14" fmla="*/ 365760 h 453463"/>
              <a:gd name="connsiteX0" fmla="*/ 367530 w 526556"/>
              <a:gd name="connsiteY0" fmla="*/ 365760 h 453463"/>
              <a:gd name="connsiteX1" fmla="*/ 367530 w 526556"/>
              <a:gd name="connsiteY1" fmla="*/ 365760 h 453463"/>
              <a:gd name="connsiteX2" fmla="*/ 232357 w 526556"/>
              <a:gd name="connsiteY2" fmla="*/ 421419 h 453463"/>
              <a:gd name="connsiteX3" fmla="*/ 105137 w 526556"/>
              <a:gd name="connsiteY3" fmla="*/ 453224 h 453463"/>
              <a:gd name="connsiteX4" fmla="*/ 73331 w 526556"/>
              <a:gd name="connsiteY4" fmla="*/ 405516 h 453463"/>
              <a:gd name="connsiteX5" fmla="*/ 12273 w 526556"/>
              <a:gd name="connsiteY5" fmla="*/ 324727 h 453463"/>
              <a:gd name="connsiteX6" fmla="*/ 1770 w 526556"/>
              <a:gd name="connsiteY6" fmla="*/ 182880 h 453463"/>
              <a:gd name="connsiteX7" fmla="*/ 36487 w 526556"/>
              <a:gd name="connsiteY7" fmla="*/ 86188 h 453463"/>
              <a:gd name="connsiteX8" fmla="*/ 168747 w 526556"/>
              <a:gd name="connsiteY8" fmla="*/ 23854 h 453463"/>
              <a:gd name="connsiteX9" fmla="*/ 264163 w 526556"/>
              <a:gd name="connsiteY9" fmla="*/ 0 h 453463"/>
              <a:gd name="connsiteX10" fmla="*/ 367530 w 526556"/>
              <a:gd name="connsiteY10" fmla="*/ 47708 h 453463"/>
              <a:gd name="connsiteX11" fmla="*/ 526556 w 526556"/>
              <a:gd name="connsiteY11" fmla="*/ 79513 h 453463"/>
              <a:gd name="connsiteX12" fmla="*/ 518604 w 526556"/>
              <a:gd name="connsiteY12" fmla="*/ 190831 h 453463"/>
              <a:gd name="connsiteX13" fmla="*/ 454994 w 526556"/>
              <a:gd name="connsiteY13" fmla="*/ 278295 h 453463"/>
              <a:gd name="connsiteX14" fmla="*/ 367530 w 526556"/>
              <a:gd name="connsiteY14" fmla="*/ 365760 h 453463"/>
              <a:gd name="connsiteX0" fmla="*/ 367530 w 526556"/>
              <a:gd name="connsiteY0" fmla="*/ 365760 h 453463"/>
              <a:gd name="connsiteX1" fmla="*/ 367530 w 526556"/>
              <a:gd name="connsiteY1" fmla="*/ 365760 h 453463"/>
              <a:gd name="connsiteX2" fmla="*/ 232357 w 526556"/>
              <a:gd name="connsiteY2" fmla="*/ 421419 h 453463"/>
              <a:gd name="connsiteX3" fmla="*/ 105137 w 526556"/>
              <a:gd name="connsiteY3" fmla="*/ 453224 h 453463"/>
              <a:gd name="connsiteX4" fmla="*/ 73331 w 526556"/>
              <a:gd name="connsiteY4" fmla="*/ 405516 h 453463"/>
              <a:gd name="connsiteX5" fmla="*/ 12273 w 526556"/>
              <a:gd name="connsiteY5" fmla="*/ 324727 h 453463"/>
              <a:gd name="connsiteX6" fmla="*/ 1770 w 526556"/>
              <a:gd name="connsiteY6" fmla="*/ 182880 h 453463"/>
              <a:gd name="connsiteX7" fmla="*/ 36487 w 526556"/>
              <a:gd name="connsiteY7" fmla="*/ 86188 h 453463"/>
              <a:gd name="connsiteX8" fmla="*/ 168747 w 526556"/>
              <a:gd name="connsiteY8" fmla="*/ 23854 h 453463"/>
              <a:gd name="connsiteX9" fmla="*/ 264163 w 526556"/>
              <a:gd name="connsiteY9" fmla="*/ 0 h 453463"/>
              <a:gd name="connsiteX10" fmla="*/ 367530 w 526556"/>
              <a:gd name="connsiteY10" fmla="*/ 47708 h 453463"/>
              <a:gd name="connsiteX11" fmla="*/ 526556 w 526556"/>
              <a:gd name="connsiteY11" fmla="*/ 79513 h 453463"/>
              <a:gd name="connsiteX12" fmla="*/ 518604 w 526556"/>
              <a:gd name="connsiteY12" fmla="*/ 190831 h 453463"/>
              <a:gd name="connsiteX13" fmla="*/ 454994 w 526556"/>
              <a:gd name="connsiteY13" fmla="*/ 278295 h 453463"/>
              <a:gd name="connsiteX14" fmla="*/ 367530 w 526556"/>
              <a:gd name="connsiteY14" fmla="*/ 365760 h 45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6556" h="453463">
                <a:moveTo>
                  <a:pt x="367530" y="365760"/>
                </a:moveTo>
                <a:lnTo>
                  <a:pt x="367530" y="365760"/>
                </a:lnTo>
                <a:cubicBezTo>
                  <a:pt x="322472" y="384313"/>
                  <a:pt x="276089" y="406842"/>
                  <a:pt x="232357" y="421419"/>
                </a:cubicBezTo>
                <a:cubicBezTo>
                  <a:pt x="188625" y="435996"/>
                  <a:pt x="131641" y="455874"/>
                  <a:pt x="105137" y="453224"/>
                </a:cubicBezTo>
                <a:cubicBezTo>
                  <a:pt x="78633" y="450574"/>
                  <a:pt x="88808" y="426932"/>
                  <a:pt x="73331" y="405516"/>
                </a:cubicBezTo>
                <a:cubicBezTo>
                  <a:pt x="57854" y="384100"/>
                  <a:pt x="24200" y="361833"/>
                  <a:pt x="12273" y="324727"/>
                </a:cubicBezTo>
                <a:cubicBezTo>
                  <a:pt x="346" y="287621"/>
                  <a:pt x="-2266" y="222636"/>
                  <a:pt x="1770" y="182880"/>
                </a:cubicBezTo>
                <a:cubicBezTo>
                  <a:pt x="5806" y="143124"/>
                  <a:pt x="57824" y="139354"/>
                  <a:pt x="36487" y="86188"/>
                </a:cubicBezTo>
                <a:cubicBezTo>
                  <a:pt x="22173" y="50522"/>
                  <a:pt x="139592" y="31805"/>
                  <a:pt x="168747" y="23854"/>
                </a:cubicBezTo>
                <a:lnTo>
                  <a:pt x="264163" y="0"/>
                </a:lnTo>
                <a:cubicBezTo>
                  <a:pt x="297293" y="3976"/>
                  <a:pt x="323798" y="34456"/>
                  <a:pt x="367530" y="47708"/>
                </a:cubicBezTo>
                <a:cubicBezTo>
                  <a:pt x="411262" y="60960"/>
                  <a:pt x="501377" y="55659"/>
                  <a:pt x="526556" y="79513"/>
                </a:cubicBezTo>
                <a:cubicBezTo>
                  <a:pt x="523905" y="116619"/>
                  <a:pt x="530531" y="157701"/>
                  <a:pt x="518604" y="190831"/>
                </a:cubicBezTo>
                <a:cubicBezTo>
                  <a:pt x="506677" y="223961"/>
                  <a:pt x="480173" y="249140"/>
                  <a:pt x="454994" y="278295"/>
                </a:cubicBezTo>
                <a:cubicBezTo>
                  <a:pt x="429815" y="307450"/>
                  <a:pt x="382107" y="351183"/>
                  <a:pt x="367530" y="365760"/>
                </a:cubicBezTo>
                <a:close/>
              </a:path>
            </a:pathLst>
          </a:custGeom>
          <a:noFill/>
          <a:ln w="15875">
            <a:solidFill>
              <a:srgbClr val="FFFF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250915"/>
      </p:ext>
    </p:extLst>
  </p:cSld>
  <p:clrMapOvr>
    <a:masterClrMapping/>
  </p:clrMapOvr>
  <mc:AlternateContent xmlns:mc="http://schemas.openxmlformats.org/markup-compatibility/2006" xmlns:p14="http://schemas.microsoft.com/office/powerpoint/2010/main">
    <mc:Choice Requires="p14">
      <p:transition spd="slow" p14:dur="2000" advTm="35574"/>
    </mc:Choice>
    <mc:Fallback xmlns="">
      <p:transition xmlns:p14="http://schemas.microsoft.com/office/powerpoint/2010/main" spd="slow" advTm="355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4" grpId="0" animBg="1"/>
    </p:bld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29128</TotalTime>
  <Words>1333</Words>
  <Application>Microsoft Macintosh PowerPoint</Application>
  <PresentationFormat>画面に合わせる (4:3)</PresentationFormat>
  <Paragraphs>290</Paragraphs>
  <Slides>13</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HGPｺﾞｼｯｸE</vt:lpstr>
      <vt:lpstr>ＭＳ Ｐゴシック</vt:lpstr>
      <vt:lpstr>Arial</vt:lpstr>
      <vt:lpstr>Calibri</vt:lpstr>
      <vt:lpstr>Times New Roman</vt:lpstr>
      <vt:lpstr>ホワイト</vt:lpstr>
      <vt:lpstr>外傷性腸管膜損傷・腸管穿孔後にTrichosporon asahiiによる後腹膜膿瘍を合併した重症多発外傷の1例</vt:lpstr>
      <vt:lpstr>PowerPoint プレゼンテーション</vt:lpstr>
      <vt:lpstr>諸言</vt:lpstr>
      <vt:lpstr>症例: 45歳 男性</vt:lpstr>
      <vt:lpstr>ER搬送時</vt:lpstr>
      <vt:lpstr>血液検査所見</vt:lpstr>
      <vt:lpstr>胸腹部造影CT</vt:lpstr>
      <vt:lpstr>入院後経過</vt:lpstr>
      <vt:lpstr>入院後経過</vt:lpstr>
      <vt:lpstr>文献レビュー</vt:lpstr>
      <vt:lpstr>治療薬の選択</vt:lpstr>
      <vt:lpstr>結語</vt:lpstr>
      <vt:lpstr>Trichosporon asahii infection in a immunocompetent patient with polytrauma: A case report and mini review </vt:lpstr>
    </vt:vector>
  </TitlesOfParts>
  <Company>京都大学医学部附属病院</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胸腺腫の気管支内転移病変に対して 気管支動脈塞栓術後に高周波スネア切除を行った1例 </dc:title>
  <dc:creator>Ito Jiro</dc:creator>
  <cp:lastModifiedBy>Jiro Ito</cp:lastModifiedBy>
  <cp:revision>506</cp:revision>
  <cp:lastPrinted>2015-11-17T15:30:12Z</cp:lastPrinted>
  <dcterms:created xsi:type="dcterms:W3CDTF">2014-11-25T13:10:08Z</dcterms:created>
  <dcterms:modified xsi:type="dcterms:W3CDTF">2018-07-26T11:15:34Z</dcterms:modified>
</cp:coreProperties>
</file>