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0"/>
  </p:notesMasterIdLst>
  <p:handoutMasterIdLst>
    <p:handoutMasterId r:id="rId11"/>
  </p:handoutMasterIdLst>
  <p:sldIdLst>
    <p:sldId id="260" r:id="rId3"/>
    <p:sldId id="261" r:id="rId4"/>
    <p:sldId id="281" r:id="rId5"/>
    <p:sldId id="288" r:id="rId6"/>
    <p:sldId id="283" r:id="rId7"/>
    <p:sldId id="290" r:id="rId8"/>
    <p:sldId id="291" r:id="rId9"/>
  </p:sldIdLst>
  <p:sldSz cx="12192000" cy="6858000"/>
  <p:notesSz cx="6807200" cy="9939338"/>
  <p:defaultTextStyle>
    <a:defPPr>
      <a:defRPr lang="en-US"/>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extLst>
    <p:ext uri="{EFAFB233-063F-42B5-8137-9DF3F51BA10A}">
      <p15:sldGuideLst xmlns:p15="http://schemas.microsoft.com/office/powerpoint/2012/main">
        <p15:guide id="1" orient="horz" pos="2228"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00"/>
    <a:srgbClr val="FF0000"/>
    <a:srgbClr val="FFFF00"/>
    <a:srgbClr val="CC0000"/>
    <a:srgbClr val="4C004C"/>
    <a:srgbClr val="460046"/>
    <a:srgbClr val="500000"/>
    <a:srgbClr val="460000"/>
    <a:srgbClr val="003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7" autoAdjust="0"/>
    <p:restoredTop sz="94575" autoAdjust="0"/>
  </p:normalViewPr>
  <p:slideViewPr>
    <p:cSldViewPr snapToGrid="0">
      <p:cViewPr varScale="1">
        <p:scale>
          <a:sx n="101" d="100"/>
          <a:sy n="101" d="100"/>
        </p:scale>
        <p:origin x="720" y="108"/>
      </p:cViewPr>
      <p:guideLst>
        <p:guide orient="horz" pos="2228"/>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30" d="100"/>
        <a:sy n="13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7171" name="Rectangle 3"/>
          <p:cNvSpPr>
            <a:spLocks noGrp="1" noChangeArrowheads="1"/>
          </p:cNvSpPr>
          <p:nvPr>
            <p:ph type="dt" sz="quarter"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7172" name="Rectangle 4"/>
          <p:cNvSpPr>
            <a:spLocks noGrp="1" noChangeArrowheads="1"/>
          </p:cNvSpPr>
          <p:nvPr>
            <p:ph type="ftr" sz="quarter" idx="2"/>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7173" name="Rectangle 5"/>
          <p:cNvSpPr>
            <a:spLocks noGrp="1" noChangeArrowheads="1"/>
          </p:cNvSpPr>
          <p:nvPr>
            <p:ph type="sldNum" sz="quarter" idx="3"/>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719B615E-F5D8-49AB-9F6B-5FE62A5374CF}" type="slidenum">
              <a:rPr lang="en-US" altLang="ja-JP"/>
              <a:pPr>
                <a:defRPr/>
              </a:pPr>
              <a:t>‹#›</a:t>
            </a:fld>
            <a:endParaRPr lang="en-US" altLang="ja-JP"/>
          </a:p>
        </p:txBody>
      </p:sp>
    </p:spTree>
    <p:extLst>
      <p:ext uri="{BB962C8B-B14F-4D97-AF65-F5344CB8AC3E}">
        <p14:creationId xmlns:p14="http://schemas.microsoft.com/office/powerpoint/2010/main" val="40105762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defRPr kumimoji="0" sz="1200">
                <a:ea typeface="+mn-ea"/>
              </a:defRPr>
            </a:lvl1pPr>
          </a:lstStyle>
          <a:p>
            <a:pPr>
              <a:defRPr/>
            </a:pPr>
            <a:endParaRPr lang="en-US" altLang="ja-JP"/>
          </a:p>
        </p:txBody>
      </p:sp>
      <p:sp>
        <p:nvSpPr>
          <p:cNvPr id="6147" name="Rectangle 3"/>
          <p:cNvSpPr>
            <a:spLocks noGrp="1" noChangeArrowheads="1"/>
          </p:cNvSpPr>
          <p:nvPr>
            <p:ph type="dt" idx="1"/>
          </p:nvPr>
        </p:nvSpPr>
        <p:spPr bwMode="auto">
          <a:xfrm>
            <a:off x="3856825" y="1"/>
            <a:ext cx="2950375" cy="497367"/>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lvl1pPr algn="r">
              <a:defRPr kumimoji="0" sz="1200">
                <a:ea typeface="+mn-ea"/>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88900" y="744538"/>
            <a:ext cx="6629400" cy="372903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08055" y="4720985"/>
            <a:ext cx="4991091" cy="4473102"/>
          </a:xfrm>
          <a:prstGeom prst="rect">
            <a:avLst/>
          </a:prstGeom>
          <a:noFill/>
          <a:ln w="9525">
            <a:noFill/>
            <a:miter lim="800000"/>
            <a:headEnd/>
            <a:tailEnd/>
          </a:ln>
          <a:effectLst/>
        </p:spPr>
        <p:txBody>
          <a:bodyPr vert="horz" wrap="square" lIns="91553" tIns="45777" rIns="91553" bIns="45777"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1"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defRPr kumimoji="0" sz="1200">
                <a:ea typeface="+mn-ea"/>
              </a:defRPr>
            </a:lvl1pPr>
          </a:lstStyle>
          <a:p>
            <a:pPr>
              <a:defRPr/>
            </a:pPr>
            <a:endParaRPr lang="en-US" altLang="ja-JP"/>
          </a:p>
        </p:txBody>
      </p:sp>
      <p:sp>
        <p:nvSpPr>
          <p:cNvPr id="6151" name="Rectangle 7"/>
          <p:cNvSpPr>
            <a:spLocks noGrp="1" noChangeArrowheads="1"/>
          </p:cNvSpPr>
          <p:nvPr>
            <p:ph type="sldNum" sz="quarter" idx="5"/>
          </p:nvPr>
        </p:nvSpPr>
        <p:spPr bwMode="auto">
          <a:xfrm>
            <a:off x="3856825" y="9441971"/>
            <a:ext cx="2950375" cy="497367"/>
          </a:xfrm>
          <a:prstGeom prst="rect">
            <a:avLst/>
          </a:prstGeom>
          <a:noFill/>
          <a:ln w="9525">
            <a:noFill/>
            <a:miter lim="800000"/>
            <a:headEnd/>
            <a:tailEnd/>
          </a:ln>
          <a:effectLst/>
        </p:spPr>
        <p:txBody>
          <a:bodyPr vert="horz" wrap="square" lIns="91553" tIns="45777" rIns="91553" bIns="45777" numCol="1" anchor="b" anchorCtr="0" compatLnSpc="1">
            <a:prstTxWarp prst="textNoShape">
              <a:avLst/>
            </a:prstTxWarp>
          </a:bodyPr>
          <a:lstStyle>
            <a:lvl1pPr algn="r">
              <a:defRPr kumimoji="0" sz="1200">
                <a:ea typeface="+mn-ea"/>
              </a:defRPr>
            </a:lvl1pPr>
          </a:lstStyle>
          <a:p>
            <a:pPr>
              <a:defRPr/>
            </a:pPr>
            <a:fld id="{0BC3EB98-98AC-4D76-9925-795BC4734BDE}" type="slidenum">
              <a:rPr lang="en-US" altLang="ja-JP"/>
              <a:pPr>
                <a:defRPr/>
              </a:pPr>
              <a:t>‹#›</a:t>
            </a:fld>
            <a:endParaRPr lang="en-US" altLang="ja-JP"/>
          </a:p>
        </p:txBody>
      </p:sp>
    </p:spTree>
    <p:extLst>
      <p:ext uri="{BB962C8B-B14F-4D97-AF65-F5344CB8AC3E}">
        <p14:creationId xmlns:p14="http://schemas.microsoft.com/office/powerpoint/2010/main" val="29007471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pPr/>
              <a:t>1</a:t>
            </a:fld>
            <a:endParaRPr lang="en-US" altLang="ja-JP"/>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1839583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2</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dirty="0"/>
          </a:p>
        </p:txBody>
      </p:sp>
    </p:spTree>
    <p:extLst>
      <p:ext uri="{BB962C8B-B14F-4D97-AF65-F5344CB8AC3E}">
        <p14:creationId xmlns:p14="http://schemas.microsoft.com/office/powerpoint/2010/main" val="2084245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867015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defTabSz="922355">
              <a:defRPr/>
            </a:pPr>
            <a:fld id="{A3F53D45-0D4B-4A9F-9234-938D65F076A7}" type="slidenum">
              <a:rPr lang="en-US" altLang="ja-JP">
                <a:solidFill>
                  <a:prstClr val="black"/>
                </a:solidFill>
                <a:ea typeface="ＭＳ Ｐゴシック" panose="020B0600070205080204" pitchFamily="50" charset="-128"/>
              </a:rPr>
              <a:pPr defTabSz="922355">
                <a:defRPr/>
              </a:pPr>
              <a:t>4</a:t>
            </a:fld>
            <a:endParaRPr lang="en-US" altLang="ja-JP">
              <a:solidFill>
                <a:prstClr val="black"/>
              </a:solidFill>
              <a:ea typeface="ＭＳ Ｐゴシック" panose="020B0600070205080204" pitchFamily="50" charset="-128"/>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819452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A3F53D45-0D4B-4A9F-9234-938D65F076A7}" type="slidenum">
              <a:rPr lang="en-US" altLang="ja-JP" smtClean="0">
                <a:solidFill>
                  <a:prstClr val="black"/>
                </a:solidFill>
              </a:rPr>
              <a:pPr/>
              <a:t>5</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164985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p:cNvSpPr>
            <a:spLocks noGrp="1" noRot="1" noChangeAspect="1" noChangeArrowheads="1" noTextEdit="1"/>
          </p:cNvSpPr>
          <p:nvPr>
            <p:ph type="sldImg"/>
          </p:nvPr>
        </p:nvSpPr>
        <p:spPr>
          <a:xfrm>
            <a:off x="88900" y="744538"/>
            <a:ext cx="6629400" cy="3729037"/>
          </a:xfrm>
          <a:ln/>
        </p:spPr>
      </p:sp>
      <p:sp>
        <p:nvSpPr>
          <p:cNvPr id="4100" name="Rectangle 3"/>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33136946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F09012-7DCF-6AEF-0ADD-1BB763E59CDB}"/>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B7139116-B2FA-0A46-B6EA-B73548992981}"/>
              </a:ext>
            </a:extLst>
          </p:cNvPr>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3F53D45-0D4B-4A9F-9234-938D65F076A7}" type="slidenum">
              <a:rPr kumimoji="0" lang="en-US" altLang="ja-JP" sz="1200" b="0" i="0" u="none" strike="noStrike" kern="1200" cap="none" spc="0" normalizeH="0" baseline="0" noProof="0" smtClean="0">
                <a:ln>
                  <a:noFill/>
                </a:ln>
                <a:solidFill>
                  <a:prstClr val="black"/>
                </a:solidFill>
                <a:effectLst/>
                <a:uLnTx/>
                <a:uFillTx/>
                <a:latin typeface="Times New Roman" pitchFamily="18" charset="0"/>
                <a:ea typeface="ＭＳ Ｐゴシック" panose="020B0600070205080204"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ja-JP" sz="1200" b="0" i="0" u="none" strike="noStrike" kern="1200" cap="none" spc="0" normalizeH="0" baseline="0" noProof="0">
              <a:ln>
                <a:noFill/>
              </a:ln>
              <a:solidFill>
                <a:prstClr val="black"/>
              </a:solidFill>
              <a:effectLst/>
              <a:uLnTx/>
              <a:uFillTx/>
              <a:latin typeface="Times New Roman" pitchFamily="18" charset="0"/>
              <a:ea typeface="ＭＳ Ｐゴシック" panose="020B0600070205080204" pitchFamily="50" charset="-128"/>
              <a:cs typeface="+mn-cs"/>
            </a:endParaRPr>
          </a:p>
        </p:txBody>
      </p:sp>
      <p:sp>
        <p:nvSpPr>
          <p:cNvPr id="4099" name="Rectangle 2">
            <a:extLst>
              <a:ext uri="{FF2B5EF4-FFF2-40B4-BE49-F238E27FC236}">
                <a16:creationId xmlns:a16="http://schemas.microsoft.com/office/drawing/2014/main" id="{5A9A1A4C-E78E-3C25-2EFA-9D18B2458DF2}"/>
              </a:ext>
            </a:extLst>
          </p:cNvPr>
          <p:cNvSpPr>
            <a:spLocks noGrp="1" noRot="1" noChangeAspect="1" noChangeArrowheads="1" noTextEdit="1"/>
          </p:cNvSpPr>
          <p:nvPr>
            <p:ph type="sldImg"/>
          </p:nvPr>
        </p:nvSpPr>
        <p:spPr>
          <a:xfrm>
            <a:off x="88900" y="744538"/>
            <a:ext cx="6629400" cy="3729037"/>
          </a:xfrm>
          <a:ln/>
        </p:spPr>
      </p:sp>
      <p:sp>
        <p:nvSpPr>
          <p:cNvPr id="4100" name="Rectangle 3">
            <a:extLst>
              <a:ext uri="{FF2B5EF4-FFF2-40B4-BE49-F238E27FC236}">
                <a16:creationId xmlns:a16="http://schemas.microsoft.com/office/drawing/2014/main" id="{21C2B80D-6BC9-887E-47AD-AAB36FEEA660}"/>
              </a:ext>
            </a:extLst>
          </p:cNvPr>
          <p:cNvSpPr>
            <a:spLocks noGrp="1" noChangeArrowheads="1"/>
          </p:cNvSpPr>
          <p:nvPr>
            <p:ph type="body" idx="1"/>
          </p:nvPr>
        </p:nvSpPr>
        <p:spPr>
          <a:noFill/>
          <a:ln/>
        </p:spPr>
        <p:txBody>
          <a:bodyPr/>
          <a:lstStyle/>
          <a:p>
            <a:pPr eaLnBrk="1" hangingPunct="1"/>
            <a:endParaRPr lang="ja-JP" altLang="ja-JP"/>
          </a:p>
        </p:txBody>
      </p:sp>
    </p:spTree>
    <p:extLst>
      <p:ext uri="{BB962C8B-B14F-4D97-AF65-F5344CB8AC3E}">
        <p14:creationId xmlns:p14="http://schemas.microsoft.com/office/powerpoint/2010/main" val="876926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pPr>
                <a:defRPr/>
              </a:pPr>
              <a:t>‹#›</a:t>
            </a:fld>
            <a:endParaRPr lang="en-US" altLang="ja-JP"/>
          </a:p>
        </p:txBody>
      </p:sp>
    </p:spTree>
    <p:extLst>
      <p:ext uri="{BB962C8B-B14F-4D97-AF65-F5344CB8AC3E}">
        <p14:creationId xmlns:p14="http://schemas.microsoft.com/office/powerpoint/2010/main" val="39979822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73169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2832435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6"/>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C4A3107C-3930-474B-A6F6-A6D52AF65E9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566983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7153826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999833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51539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5818901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724180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2714045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8394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873C38C-F19A-4DDC-9049-729037F8AD91}" type="slidenum">
              <a:rPr lang="en-US" altLang="ja-JP" smtClean="0"/>
              <a:pPr>
                <a:defRPr/>
              </a:pPr>
              <a:t>‹#›</a:t>
            </a:fld>
            <a:endParaRPr lang="en-US" altLang="ja-JP"/>
          </a:p>
        </p:txBody>
      </p:sp>
    </p:spTree>
    <p:extLst>
      <p:ext uri="{BB962C8B-B14F-4D97-AF65-F5344CB8AC3E}">
        <p14:creationId xmlns:p14="http://schemas.microsoft.com/office/powerpoint/2010/main" val="216056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1804167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6971421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39"/>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39"/>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67580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1"/>
            <a:ext cx="103632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FAEEB791-2100-4D4B-9403-5C3099DE61EB}" type="slidenum">
              <a:rPr lang="en-US" altLang="ja-JP" smtClean="0"/>
              <a:pPr>
                <a:defRPr/>
              </a:pPr>
              <a:t>‹#›</a:t>
            </a:fld>
            <a:endParaRPr lang="en-US" altLang="ja-JP"/>
          </a:p>
        </p:txBody>
      </p:sp>
    </p:spTree>
    <p:extLst>
      <p:ext uri="{BB962C8B-B14F-4D97-AF65-F5344CB8AC3E}">
        <p14:creationId xmlns:p14="http://schemas.microsoft.com/office/powerpoint/2010/main" val="53509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5BF0D255-0EB4-4B5A-9171-109739726081}" type="slidenum">
              <a:rPr lang="en-US" altLang="ja-JP" smtClean="0"/>
              <a:pPr>
                <a:defRPr/>
              </a:pPr>
              <a:t>‹#›</a:t>
            </a:fld>
            <a:endParaRPr lang="en-US" altLang="ja-JP"/>
          </a:p>
        </p:txBody>
      </p:sp>
    </p:spTree>
    <p:extLst>
      <p:ext uri="{BB962C8B-B14F-4D97-AF65-F5344CB8AC3E}">
        <p14:creationId xmlns:p14="http://schemas.microsoft.com/office/powerpoint/2010/main" val="283766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0F367E7-46B6-4C10-8B9F-A8F7D0DC5A28}" type="slidenum">
              <a:rPr lang="en-US" altLang="ja-JP" smtClean="0"/>
              <a:pPr>
                <a:defRPr/>
              </a:pPr>
              <a:t>‹#›</a:t>
            </a:fld>
            <a:endParaRPr lang="en-US" altLang="ja-JP"/>
          </a:p>
        </p:txBody>
      </p:sp>
    </p:spTree>
    <p:extLst>
      <p:ext uri="{BB962C8B-B14F-4D97-AF65-F5344CB8AC3E}">
        <p14:creationId xmlns:p14="http://schemas.microsoft.com/office/powerpoint/2010/main" val="567540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6D39F98C-B2B5-4A9C-B4B2-35F12870E856}" type="slidenum">
              <a:rPr lang="en-US" altLang="ja-JP" smtClean="0"/>
              <a:pPr>
                <a:defRPr/>
              </a:pPr>
              <a:t>‹#›</a:t>
            </a:fld>
            <a:endParaRPr lang="en-US" altLang="ja-JP"/>
          </a:p>
        </p:txBody>
      </p:sp>
    </p:spTree>
    <p:extLst>
      <p:ext uri="{BB962C8B-B14F-4D97-AF65-F5344CB8AC3E}">
        <p14:creationId xmlns:p14="http://schemas.microsoft.com/office/powerpoint/2010/main" val="3136133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E93EA17B-73DA-4189-B151-7F7B4805D823}" type="slidenum">
              <a:rPr lang="en-US" altLang="ja-JP" smtClean="0"/>
              <a:pPr>
                <a:defRPr/>
              </a:pPr>
              <a:t>‹#›</a:t>
            </a:fld>
            <a:endParaRPr lang="en-US" altLang="ja-JP"/>
          </a:p>
        </p:txBody>
      </p:sp>
    </p:spTree>
    <p:extLst>
      <p:ext uri="{BB962C8B-B14F-4D97-AF65-F5344CB8AC3E}">
        <p14:creationId xmlns:p14="http://schemas.microsoft.com/office/powerpoint/2010/main" val="770405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1"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354248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D25DAB98-11FA-4B1B-8143-D4A424A9D604}" type="slidenum">
              <a:rPr lang="en-US" altLang="ja-JP" smtClean="0"/>
              <a:pPr>
                <a:defRPr/>
              </a:pPr>
              <a:t>‹#›</a:t>
            </a:fld>
            <a:endParaRPr lang="en-US" altLang="ja-JP"/>
          </a:p>
        </p:txBody>
      </p:sp>
    </p:spTree>
    <p:extLst>
      <p:ext uri="{BB962C8B-B14F-4D97-AF65-F5344CB8AC3E}">
        <p14:creationId xmlns:p14="http://schemas.microsoft.com/office/powerpoint/2010/main" val="136207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pPr>
                <a:defRPr/>
              </a:pPr>
              <a:t>‹#›</a:t>
            </a:fld>
            <a:endParaRPr lang="en-US" altLang="ja-JP"/>
          </a:p>
        </p:txBody>
      </p:sp>
    </p:spTree>
    <p:extLst>
      <p:ext uri="{BB962C8B-B14F-4D97-AF65-F5344CB8AC3E}">
        <p14:creationId xmlns:p14="http://schemas.microsoft.com/office/powerpoint/2010/main" val="14904182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ー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ー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07DAE16C-B24A-4259-9F80-EB4AF7EB751F}"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3496465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p:cNvSpPr txBox="1"/>
          <p:nvPr/>
        </p:nvSpPr>
        <p:spPr>
          <a:xfrm>
            <a:off x="3911000" y="1107272"/>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rPr>
              <a:t>Ⅰ</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609600" y="3410846"/>
            <a:ext cx="10852727" cy="2761353"/>
          </a:xfrm>
          <a:solidFill>
            <a:schemeClr val="bg1">
              <a:lumMod val="95000"/>
              <a:alpha val="69804"/>
            </a:schemeClr>
          </a:solidFill>
        </p:spPr>
        <p:txBody>
          <a:bodyPr anchor="ctr">
            <a:noAutofit/>
          </a:bodyPr>
          <a:lstStyle/>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 </a:t>
            </a:r>
            <a:r>
              <a:rPr lang="en-US" altLang="ja-JP" sz="2400" b="1" dirty="0">
                <a:solidFill>
                  <a:srgbClr val="FF9900"/>
                </a:solidFill>
                <a:latin typeface="BIZ UDPゴシック" panose="020B0400000000000000" pitchFamily="50" charset="-128"/>
                <a:ea typeface="BIZ UDPゴシック" panose="020B0400000000000000" pitchFamily="50" charset="-128"/>
              </a:rPr>
              <a:t>I </a:t>
            </a:r>
            <a:r>
              <a:rPr lang="ja-JP" altLang="en-US" sz="2400" b="1" dirty="0">
                <a:solidFill>
                  <a:srgbClr val="FF9900"/>
                </a:solidFill>
                <a:latin typeface="BIZ UDPゴシック" panose="020B0400000000000000" pitchFamily="50" charset="-128"/>
                <a:ea typeface="BIZ UDPゴシック" panose="020B0400000000000000" pitchFamily="50" charset="-128"/>
              </a:rPr>
              <a:t>：特定臨床研究」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に該当し、下記倫理的手続きの</a:t>
            </a:r>
            <a:r>
              <a:rPr lang="ja-JP" altLang="en-US" sz="2400" u="sng" dirty="0">
                <a:solidFill>
                  <a:srgbClr val="FF9900"/>
                </a:solidFill>
                <a:latin typeface="BIZ UDPゴシック" panose="020B0400000000000000" pitchFamily="50" charset="-128"/>
                <a:ea typeface="BIZ UDPゴシック" panose="020B0400000000000000" pitchFamily="50" charset="-128"/>
              </a:rPr>
              <a:t>いずれの項目にも</a:t>
            </a:r>
            <a:r>
              <a:rPr lang="ja-JP" altLang="en-US" sz="2400" dirty="0">
                <a:solidFill>
                  <a:srgbClr val="000099"/>
                </a:solidFill>
                <a:latin typeface="BIZ UDPゴシック" panose="020B0400000000000000" pitchFamily="50" charset="-128"/>
                <a:ea typeface="BIZ UDPゴシック" panose="020B0400000000000000" pitchFamily="50" charset="-128"/>
              </a:rPr>
              <a:t>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「臨床研究法」が求める対応がなされた研究である。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厚生労働大臣の認定を受けた認定臨床研究審査委員会の意見を聴いた上で、</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400" dirty="0">
                <a:solidFill>
                  <a:srgbClr val="000099"/>
                </a:solidFill>
                <a:latin typeface="BIZ UDPゴシック" panose="020B0400000000000000" pitchFamily="50" charset="-128"/>
                <a:ea typeface="BIZ UDPゴシック" panose="020B0400000000000000" pitchFamily="50" charset="-128"/>
              </a:rPr>
              <a:t>　  実施計画を厚生労働大臣に提出して行われた研究である。</a:t>
            </a:r>
            <a:endParaRPr lang="en-US" altLang="ja-JP" sz="2400" i="1" dirty="0">
              <a:solidFill>
                <a:srgbClr val="000099"/>
              </a:solidFill>
              <a:latin typeface="BIZ UDPゴシック" panose="020B0400000000000000" pitchFamily="50" charset="-128"/>
              <a:ea typeface="BIZ UDPゴシック" panose="020B0400000000000000" pitchFamily="50" charset="-128"/>
            </a:endParaRPr>
          </a:p>
        </p:txBody>
      </p:sp>
      <p:sp>
        <p:nvSpPr>
          <p:cNvPr id="5" name="テキスト ボックス 4">
            <a:extLst>
              <a:ext uri="{FF2B5EF4-FFF2-40B4-BE49-F238E27FC236}">
                <a16:creationId xmlns:a16="http://schemas.microsoft.com/office/drawing/2014/main" id="{D08760A3-A98B-F93F-F536-7034E050B77D}"/>
              </a:ext>
            </a:extLst>
          </p:cNvPr>
          <p:cNvSpPr txBox="1"/>
          <p:nvPr/>
        </p:nvSpPr>
        <p:spPr>
          <a:xfrm>
            <a:off x="7136695" y="6265765"/>
            <a:ext cx="4591250" cy="461665"/>
          </a:xfrm>
          <a:prstGeom prst="rect">
            <a:avLst/>
          </a:prstGeom>
          <a:noFill/>
        </p:spPr>
        <p:txBody>
          <a:bodyPr wrap="square" rtlCol="0">
            <a:spAutoFit/>
          </a:bodyPr>
          <a:lstStyle/>
          <a:p>
            <a:r>
              <a:rPr kumimoji="1" lang="ja-JP" altLang="en-US" dirty="0">
                <a:solidFill>
                  <a:srgbClr val="000099"/>
                </a:solidFill>
                <a:latin typeface="BIZ UDPゴシック" panose="020B0400000000000000" pitchFamily="50" charset="-128"/>
                <a:ea typeface="BIZ UDPゴシック" panose="020B0400000000000000" pitchFamily="50" charset="-128"/>
              </a:rPr>
              <a:t>いずれの項目にも✓が必要です</a:t>
            </a:r>
            <a:endParaRPr lang="ja-JP" altLang="en-US" dirty="0">
              <a:solidFill>
                <a:srgbClr val="000099"/>
              </a:solidFill>
            </a:endParaRPr>
          </a:p>
        </p:txBody>
      </p:sp>
      <p:sp>
        <p:nvSpPr>
          <p:cNvPr id="6" name="Rectangle 2">
            <a:extLst>
              <a:ext uri="{FF2B5EF4-FFF2-40B4-BE49-F238E27FC236}">
                <a16:creationId xmlns:a16="http://schemas.microsoft.com/office/drawing/2014/main" id="{E7D6B0AA-8624-0177-FABB-0244A7A1BBE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1155"/>
            <a:ext cx="4031873" cy="4708981"/>
          </a:xfrm>
          <a:prstGeom prst="rect">
            <a:avLst/>
          </a:prstGeom>
          <a:noFill/>
        </p:spPr>
        <p:txBody>
          <a:bodyPr wrap="none" rtlCol="0">
            <a:spAutoFit/>
          </a:bodyPr>
          <a:lstStyle/>
          <a:p>
            <a:r>
              <a:rPr lang="en-US" altLang="ja-JP"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rPr>
              <a:t>Ⅱ</a:t>
            </a:r>
            <a:endParaRPr lang="ja-JP" altLang="en-US" sz="30000" dirty="0">
              <a:ln w="18415" cmpd="sng">
                <a:solidFill>
                  <a:schemeClr val="tx1">
                    <a:lumMod val="50000"/>
                    <a:lumOff val="50000"/>
                  </a:schemeClr>
                </a:solidFill>
                <a:prstDash val="solid"/>
              </a:ln>
              <a:solidFill>
                <a:srgbClr val="FFFFFF"/>
              </a:solidFill>
              <a:effectLst>
                <a:glow rad="63500">
                  <a:schemeClr val="accent1">
                    <a:satMod val="175000"/>
                    <a:alpha val="40000"/>
                  </a:schemeClr>
                </a:glow>
                <a:outerShdw blurRad="63500" dir="3600000" algn="tl" rotWithShape="0">
                  <a:srgbClr val="000000">
                    <a:alpha val="70000"/>
                  </a:srgbClr>
                </a:outerShdw>
                <a:reflection blurRad="6350" stA="55000" endA="300" endPos="45500" dir="5400000" sy="-100000" algn="bl" rotWithShape="0"/>
              </a:effectLst>
              <a:latin typeface="+mj-ea"/>
              <a:ea typeface="+mj-ea"/>
              <a:cs typeface="Calibri" panose="020F0502020204030204" pitchFamily="34" charset="0"/>
            </a:endParaRPr>
          </a:p>
        </p:txBody>
      </p:sp>
      <p:sp>
        <p:nvSpPr>
          <p:cNvPr id="2051" name="Rectangle 3"/>
          <p:cNvSpPr>
            <a:spLocks noGrp="1" noChangeArrowheads="1"/>
          </p:cNvSpPr>
          <p:nvPr>
            <p:ph idx="1"/>
          </p:nvPr>
        </p:nvSpPr>
        <p:spPr>
          <a:xfrm>
            <a:off x="424873" y="3423508"/>
            <a:ext cx="11342254" cy="2487765"/>
          </a:xfrm>
          <a:solidFill>
            <a:schemeClr val="bg1">
              <a:lumMod val="95000"/>
              <a:alpha val="69804"/>
            </a:schemeClr>
          </a:solidFill>
        </p:spPr>
        <p:txBody>
          <a:bodyPr anchor="ctr">
            <a:noAutofit/>
          </a:bodyPr>
          <a:lstStyle/>
          <a:p>
            <a:pPr marL="0" indent="0" algn="just">
              <a:lnSpc>
                <a:spcPct val="120000"/>
              </a:lnSpc>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4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400" b="1" dirty="0">
                <a:solidFill>
                  <a:srgbClr val="FF9900"/>
                </a:solidFill>
                <a:latin typeface="BIZ UDPゴシック" panose="020B0400000000000000" pitchFamily="50" charset="-128"/>
                <a:ea typeface="BIZ UDPゴシック" panose="020B0400000000000000" pitchFamily="50" charset="-128"/>
              </a:rPr>
              <a:t>II</a:t>
            </a:r>
            <a:r>
              <a:rPr lang="ja-JP" altLang="en-US" sz="2400" b="1" dirty="0">
                <a:solidFill>
                  <a:srgbClr val="FF9900"/>
                </a:solidFill>
                <a:latin typeface="BIZ UDPゴシック" panose="020B0400000000000000" pitchFamily="50" charset="-128"/>
                <a:ea typeface="BIZ UDPゴシック" panose="020B0400000000000000" pitchFamily="50" charset="-128"/>
              </a:rPr>
              <a:t>：再生医療やヒト遺伝子に関する基礎・臨床研究」</a:t>
            </a:r>
            <a:r>
              <a:rPr lang="ja-JP" altLang="en-US" sz="2400" dirty="0">
                <a:solidFill>
                  <a:srgbClr val="000099"/>
                </a:solidFill>
                <a:latin typeface="BIZ UDPゴシック" panose="020B0400000000000000" pitchFamily="50" charset="-128"/>
                <a:ea typeface="BIZ UDPゴシック" panose="020B0400000000000000" pitchFamily="50" charset="-128"/>
              </a:rPr>
              <a:t>に該当し、下記倫理的手続きに則った発表である。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「再生医療等の安全性確保等に関する法令あるいは指針」を遵守した研究である。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360363" algn="l"/>
              </a:tabLst>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266700" indent="-266700" algn="just">
              <a:lnSpc>
                <a:spcPct val="120000"/>
              </a:lnSpc>
              <a:buNone/>
              <a:tabLst>
                <a:tab pos="444500" algn="l"/>
              </a:tabLst>
            </a:pPr>
            <a:r>
              <a:rPr lang="ja-JP" altLang="en-US" sz="2400" dirty="0">
                <a:solidFill>
                  <a:srgbClr val="000099"/>
                </a:solidFill>
                <a:latin typeface="BIZ UDPゴシック" panose="020B0400000000000000" pitchFamily="50" charset="-128"/>
                <a:ea typeface="BIZ UDPゴシック" panose="020B0400000000000000" pitchFamily="50" charset="-128"/>
              </a:rPr>
              <a:t>□ 「遺伝子治療等臨床研究に関する指針」を遵守した研究である。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6AB19391-5843-F298-D1B2-C7D3D71E15AE}"/>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A36F689F-ED3C-EDD8-0F21-1CCAAF82C91E}"/>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2985098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133639"/>
            <a:ext cx="4031873" cy="4708981"/>
          </a:xfrm>
          <a:prstGeom prst="rect">
            <a:avLst/>
          </a:prstGeom>
          <a:noFill/>
        </p:spPr>
        <p:txBody>
          <a:bodyPr wrap="none" rtlCol="0">
            <a:spAutoFit/>
          </a:bodyPr>
          <a:lstStyle/>
          <a:p>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rPr>
              <a:t>Ⅲ</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j-ea"/>
              <a:ea typeface="+mj-ea"/>
            </a:endParaRPr>
          </a:p>
        </p:txBody>
      </p:sp>
      <p:sp>
        <p:nvSpPr>
          <p:cNvPr id="10" name="Rectangle 3"/>
          <p:cNvSpPr>
            <a:spLocks noGrp="1" noChangeArrowheads="1"/>
          </p:cNvSpPr>
          <p:nvPr>
            <p:ph idx="1"/>
          </p:nvPr>
        </p:nvSpPr>
        <p:spPr>
          <a:xfrm>
            <a:off x="221673" y="3146517"/>
            <a:ext cx="11720789" cy="3078792"/>
          </a:xfrm>
          <a:solidFill>
            <a:schemeClr val="bg1">
              <a:lumMod val="95000"/>
              <a:alpha val="69804"/>
            </a:schemeClr>
          </a:solidFill>
          <a:ln>
            <a:noFill/>
          </a:ln>
          <a:effectLst/>
          <a:scene3d>
            <a:camera prst="orthographicFront">
              <a:rot lat="0" lon="0" rev="0"/>
            </a:camera>
            <a:lightRig rig="contrasting" dir="t">
              <a:rot lat="0" lon="0" rev="1500000"/>
            </a:lightRig>
          </a:scene3d>
          <a:sp3d prstMaterial="metal">
            <a:bevelT w="88900" h="88900"/>
          </a:sp3d>
        </p:spPr>
        <p:txBody>
          <a:bodyPr anchor="ctr">
            <a:noAutofit/>
          </a:bodyPr>
          <a:lstStyle/>
          <a:p>
            <a:pPr marL="0" indent="0" algn="just">
              <a:lnSpc>
                <a:spcPct val="120000"/>
              </a:lnSpc>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III</a:t>
            </a:r>
            <a:r>
              <a:rPr lang="ja-JP" altLang="en-US" sz="2200" b="1" dirty="0">
                <a:solidFill>
                  <a:srgbClr val="FF9900"/>
                </a:solidFill>
                <a:latin typeface="BIZ UDPゴシック" panose="020B0400000000000000" pitchFamily="50" charset="-128"/>
                <a:ea typeface="BIZ UDPゴシック" panose="020B0400000000000000" pitchFamily="50" charset="-128"/>
              </a:rPr>
              <a:t>：侵襲を伴う、あるいは介入を行う研究」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下記倫理的手続きに則った発表である。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lnSpc>
                <a:spcPct val="120000"/>
              </a:lnSpc>
              <a:buNone/>
            </a:pPr>
            <a:endParaRPr lang="en-US" altLang="ja-JP" sz="4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倫理審査委員会の審査に基づく施設長の許可と研究対象者あるいは</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代諾者の同意を受けている（必須事項）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266700" indent="-266700">
              <a:buNone/>
            </a:pPr>
            <a:r>
              <a:rPr lang="ja-JP" altLang="en-US" sz="2200" dirty="0">
                <a:solidFill>
                  <a:srgbClr val="000099"/>
                </a:solidFill>
                <a:latin typeface="BIZ UDPゴシック" panose="020B0400000000000000" pitchFamily="50" charset="-128"/>
                <a:ea typeface="BIZ UDPゴシック" panose="020B0400000000000000" pitchFamily="50" charset="-128"/>
              </a:rPr>
              <a:t>□ 介入研究であり、研究の実施に先立って、</a:t>
            </a:r>
            <a:r>
              <a:rPr lang="en-US" altLang="ja-JP" sz="2200" dirty="0" err="1">
                <a:solidFill>
                  <a:srgbClr val="000099"/>
                </a:solidFill>
                <a:latin typeface="BIZ UDPゴシック" panose="020B0400000000000000" pitchFamily="50" charset="-128"/>
                <a:ea typeface="BIZ UDPゴシック" panose="020B0400000000000000" pitchFamily="50" charset="-128"/>
              </a:rPr>
              <a:t>jRCT</a:t>
            </a:r>
            <a:r>
              <a:rPr lang="ja-JP" altLang="en-US" sz="2200" dirty="0">
                <a:solidFill>
                  <a:srgbClr val="000099"/>
                </a:solidFill>
                <a:latin typeface="BIZ UDPゴシック" panose="020B0400000000000000" pitchFamily="50" charset="-128"/>
                <a:ea typeface="BIZ UDPゴシック" panose="020B0400000000000000" pitchFamily="50" charset="-128"/>
              </a:rPr>
              <a:t>等の公開データベースに登録してある。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侵襲（軽微な侵襲を除く）を伴う介入研究であり、重篤な有害事象への対応および研究に係る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542925" indent="-542925">
              <a:buNone/>
            </a:pPr>
            <a:r>
              <a:rPr lang="ja-JP" altLang="en-US" sz="2200" dirty="0">
                <a:solidFill>
                  <a:srgbClr val="000099"/>
                </a:solidFill>
                <a:latin typeface="BIZ UDPゴシック" panose="020B0400000000000000" pitchFamily="50" charset="-128"/>
                <a:ea typeface="BIZ UDPゴシック" panose="020B0400000000000000" pitchFamily="50" charset="-128"/>
              </a:rPr>
              <a:t>　　試料</a:t>
            </a:r>
            <a:r>
              <a:rPr lang="en-US" altLang="ja-JP" sz="2200" dirty="0">
                <a:solidFill>
                  <a:srgbClr val="000099"/>
                </a:solidFill>
                <a:latin typeface="BIZ UDPゴシック" panose="020B0400000000000000" pitchFamily="50" charset="-128"/>
                <a:ea typeface="BIZ UDPゴシック" panose="020B0400000000000000" pitchFamily="50" charset="-128"/>
              </a:rPr>
              <a:t>/</a:t>
            </a:r>
            <a:r>
              <a:rPr lang="ja-JP" altLang="en-US" sz="2200" dirty="0">
                <a:solidFill>
                  <a:srgbClr val="000099"/>
                </a:solidFill>
                <a:latin typeface="BIZ UDPゴシック" panose="020B0400000000000000" pitchFamily="50" charset="-128"/>
                <a:ea typeface="BIZ UDPゴシック" panose="020B0400000000000000" pitchFamily="50" charset="-128"/>
              </a:rPr>
              <a:t>情報等の管理が適切に行われ、かつモニタリングと必要に応じた監査が行われている。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B32CD060-86D9-72F3-733E-5A71D27672A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1D79F2B6-5C24-4D2F-0C6D-D3EA0D5F81FD}"/>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3890734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15398" y="1459230"/>
            <a:ext cx="7023076" cy="3939540"/>
          </a:xfrm>
          <a:prstGeom prst="rect">
            <a:avLst/>
          </a:prstGeom>
          <a:noFill/>
        </p:spPr>
        <p:txBody>
          <a:bodyPr wrap="none" rtlCol="0">
            <a:spAutoFit/>
          </a:bodyPr>
          <a:lstStyle/>
          <a:p>
            <a:pPr>
              <a:defRPr/>
            </a:pPr>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Ⅳ-A</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77091" y="2860430"/>
            <a:ext cx="11720945" cy="3562893"/>
          </a:xfrm>
          <a:solidFill>
            <a:schemeClr val="bg1">
              <a:lumMod val="95000"/>
              <a:alpha val="69804"/>
            </a:schemeClr>
          </a:solidFill>
          <a:ln>
            <a:noFill/>
          </a:ln>
          <a:effectLst/>
          <a:scene3d>
            <a:camera prst="orthographicFront">
              <a:rot lat="0" lon="0" rev="0"/>
            </a:camera>
            <a:lightRig rig="contrasting" dir="t">
              <a:rot lat="0" lon="0" rev="7800000"/>
            </a:lightRig>
          </a:scene3d>
          <a:sp3d>
            <a:bevelT w="139700" h="139700"/>
          </a:sp3d>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000099"/>
                </a:solidFill>
                <a:latin typeface="BIZ UDPゴシック" panose="020B0400000000000000" pitchFamily="50" charset="-128"/>
                <a:ea typeface="BIZ UDPゴシック" panose="020B0400000000000000" pitchFamily="50" charset="-128"/>
              </a:rPr>
              <a:t>、</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IV-A</a:t>
            </a:r>
            <a:r>
              <a:rPr lang="ja-JP" altLang="en-US" sz="2200" b="1" dirty="0">
                <a:solidFill>
                  <a:srgbClr val="FF9900"/>
                </a:solidFill>
                <a:latin typeface="BIZ UDPゴシック" panose="020B0400000000000000" pitchFamily="50" charset="-128"/>
                <a:ea typeface="BIZ UDPゴシック" panose="020B0400000000000000" pitchFamily="50" charset="-128"/>
              </a:rPr>
              <a:t>：新たに試料・情報を取得して行う観察研究」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下記①（必須事項）、および②のいずれかの要件を満たした発表である。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①□ 倫理審査委員会や治験審査委員会などの諮問委員会の審査に基づく</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施設長の許可を得ている（必須事項）。</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②□ 人体から取得された試料を用いる研究であり、研究対象者あるいはその代諾者の</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200" dirty="0">
                <a:solidFill>
                  <a:srgbClr val="000099"/>
                </a:solidFill>
                <a:latin typeface="BIZ UDPゴシック" panose="020B0400000000000000" pitchFamily="50" charset="-128"/>
                <a:ea typeface="BIZ UDPゴシック" panose="020B0400000000000000" pitchFamily="50" charset="-128"/>
              </a:rPr>
              <a:t>　　　 インフォームド・コンセントを受けている。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 人体から取得された試料を用いない研究であり、研究対象者等の適切な同意の取得</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174625" indent="-174625">
              <a:buNone/>
            </a:pPr>
            <a:r>
              <a:rPr lang="ja-JP" altLang="en-US" sz="2200" dirty="0">
                <a:solidFill>
                  <a:srgbClr val="000099"/>
                </a:solidFill>
                <a:latin typeface="BIZ UDPゴシック" panose="020B0400000000000000" pitchFamily="50" charset="-128"/>
                <a:ea typeface="BIZ UDPゴシック" panose="020B0400000000000000" pitchFamily="50" charset="-128"/>
              </a:rPr>
              <a:t>　　　 あるいはオプトアウトの提供を行っている。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p:txBody>
      </p:sp>
      <p:sp>
        <p:nvSpPr>
          <p:cNvPr id="3" name="Rectangle 2">
            <a:extLst>
              <a:ext uri="{FF2B5EF4-FFF2-40B4-BE49-F238E27FC236}">
                <a16:creationId xmlns:a16="http://schemas.microsoft.com/office/drawing/2014/main" id="{6E7B09A2-C72C-EE27-9F4C-0AF49C47C01D}"/>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9989C3D-3B5F-D642-FBC2-6754E5934EF6}"/>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645936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2409787" y="1475107"/>
            <a:ext cx="7034298" cy="3939540"/>
          </a:xfrm>
          <a:prstGeom prst="rect">
            <a:avLst/>
          </a:prstGeom>
          <a:noFill/>
        </p:spPr>
        <p:txBody>
          <a:bodyPr wrap="none" rtlCol="0">
            <a:spAutoFit/>
          </a:bodyPr>
          <a:lstStyle/>
          <a:p>
            <a:r>
              <a:rPr lang="en-US" altLang="ja-JP"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rPr>
              <a:t>Ⅳ-B</a:t>
            </a:r>
            <a:endParaRPr lang="ja-JP" altLang="en-US" sz="25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mn-ea"/>
              <a:ea typeface="+mn-ea"/>
            </a:endParaRPr>
          </a:p>
        </p:txBody>
      </p:sp>
      <p:sp>
        <p:nvSpPr>
          <p:cNvPr id="2051" name="Rectangle 3"/>
          <p:cNvSpPr>
            <a:spLocks noGrp="1" noChangeArrowheads="1"/>
          </p:cNvSpPr>
          <p:nvPr>
            <p:ph idx="1"/>
          </p:nvPr>
        </p:nvSpPr>
        <p:spPr>
          <a:xfrm>
            <a:off x="213456" y="2829170"/>
            <a:ext cx="11739419" cy="3493476"/>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IV-B</a:t>
            </a:r>
            <a:r>
              <a:rPr lang="ja-JP" altLang="en-US" sz="2200" b="1" dirty="0">
                <a:solidFill>
                  <a:srgbClr val="FF9900"/>
                </a:solidFill>
                <a:latin typeface="BIZ UDPゴシック" panose="020B0400000000000000" pitchFamily="50" charset="-128"/>
                <a:ea typeface="BIZ UDPゴシック" panose="020B0400000000000000" pitchFamily="50" charset="-128"/>
              </a:rPr>
              <a:t>：既存の試料または情報を用いた観察研究」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　</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下記要件 ① （必須事項） 、および②のいずれか（複数可）を満たした発表である。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8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① □ 倫理審査委員会やそれに準じた諮問委員会の審査に基づく施設長の許可を得ている（必須事項）。</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②</a:t>
            </a: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人体からの試料を用いる研究であり、研究対象者や代諾者の同意あるいはオプトアウトを行っている。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人体から取得された試料を用いない研究であり、適切な同意あるいはオプトアウトを行っている。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en-US" altLang="ja-JP" sz="1900" dirty="0">
                <a:solidFill>
                  <a:srgbClr val="000099"/>
                </a:solidFill>
                <a:latin typeface="BIZ UDPゴシック" panose="020B0400000000000000" pitchFamily="50" charset="-128"/>
                <a:ea typeface="BIZ UDPゴシック" panose="020B0400000000000000" pitchFamily="50" charset="-128"/>
              </a:rPr>
              <a:t>    </a:t>
            </a:r>
            <a:r>
              <a:rPr lang="ja-JP" altLang="en-US" sz="1900" dirty="0">
                <a:solidFill>
                  <a:srgbClr val="000099"/>
                </a:solidFill>
                <a:latin typeface="BIZ UDPゴシック" panose="020B0400000000000000" pitchFamily="50" charset="-128"/>
                <a:ea typeface="BIZ UDPゴシック" panose="020B0400000000000000" pitchFamily="50" charset="-128"/>
              </a:rPr>
              <a:t>□ 他施設からの試料</a:t>
            </a:r>
            <a:r>
              <a:rPr lang="en-US" altLang="ja-JP" sz="1900" dirty="0">
                <a:solidFill>
                  <a:srgbClr val="000099"/>
                </a:solidFill>
                <a:latin typeface="BIZ UDPゴシック" panose="020B0400000000000000" pitchFamily="50" charset="-128"/>
                <a:ea typeface="BIZ UDPゴシック" panose="020B0400000000000000" pitchFamily="50" charset="-128"/>
              </a:rPr>
              <a:t>/</a:t>
            </a:r>
            <a:r>
              <a:rPr lang="ja-JP" altLang="en-US" sz="1900" dirty="0">
                <a:solidFill>
                  <a:srgbClr val="000099"/>
                </a:solidFill>
                <a:latin typeface="BIZ UDPゴシック" panose="020B0400000000000000" pitchFamily="50" charset="-128"/>
                <a:ea typeface="BIZ UDPゴシック" panose="020B0400000000000000" pitchFamily="50" charset="-128"/>
              </a:rPr>
              <a:t>情報の供与を受けた研究であり、当該試料・情報に関する倫理的事項の確認、</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試料・情報の提供に関する記録作成、提供側機関での試料・情報の供与への適切な措置、</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a:p>
            <a:pPr marL="719138" indent="-719138">
              <a:lnSpc>
                <a:spcPct val="120000"/>
              </a:lnSpc>
              <a:buNone/>
              <a:tabLst>
                <a:tab pos="360363" algn="l"/>
              </a:tabLst>
            </a:pPr>
            <a:r>
              <a:rPr lang="ja-JP" altLang="en-US" sz="1900" dirty="0">
                <a:solidFill>
                  <a:srgbClr val="000099"/>
                </a:solidFill>
                <a:latin typeface="BIZ UDPゴシック" panose="020B0400000000000000" pitchFamily="50" charset="-128"/>
                <a:ea typeface="BIZ UDPゴシック" panose="020B0400000000000000" pitchFamily="50" charset="-128"/>
              </a:rPr>
              <a:t>　　　  供与を受けた側での適切な手続きが行われている。</a:t>
            </a:r>
            <a:endParaRPr lang="en-US" altLang="ja-JP" sz="1900" dirty="0">
              <a:solidFill>
                <a:srgbClr val="000099"/>
              </a:solidFill>
              <a:latin typeface="BIZ UDPゴシック" panose="020B0400000000000000" pitchFamily="50" charset="-128"/>
              <a:ea typeface="BIZ UDPゴシック" panose="020B0400000000000000" pitchFamily="50" charset="-128"/>
            </a:endParaRPr>
          </a:p>
        </p:txBody>
      </p:sp>
      <p:sp>
        <p:nvSpPr>
          <p:cNvPr id="2" name="Rectangle 2">
            <a:extLst>
              <a:ext uri="{FF2B5EF4-FFF2-40B4-BE49-F238E27FC236}">
                <a16:creationId xmlns:a16="http://schemas.microsoft.com/office/drawing/2014/main" id="{CE4F1B97-D8E6-7D2D-2654-7CBA17E2A974}"/>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A5BEC8A-8DF9-F018-BA19-8215541E727B}"/>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Tree>
    <p:extLst>
      <p:ext uri="{BB962C8B-B14F-4D97-AF65-F5344CB8AC3E}">
        <p14:creationId xmlns:p14="http://schemas.microsoft.com/office/powerpoint/2010/main" val="4227358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テキスト ボックス 4"/>
          <p:cNvSpPr txBox="1"/>
          <p:nvPr/>
        </p:nvSpPr>
        <p:spPr>
          <a:xfrm>
            <a:off x="3911000" y="1364583"/>
            <a:ext cx="4031873" cy="4708981"/>
          </a:xfrm>
          <a:prstGeom prst="rect">
            <a:avLst/>
          </a:prstGeom>
          <a:noFill/>
        </p:spPr>
        <p:txBody>
          <a:bodyPr wrap="none" rtlCol="0">
            <a:spAutoFit/>
          </a:bodyPr>
          <a:lstStyle/>
          <a:p>
            <a:pPr>
              <a:defRPr/>
            </a:pPr>
            <a:r>
              <a:rPr lang="en-US" altLang="ja-JP"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rPr>
              <a:t>Ⅴ</a:t>
            </a:r>
            <a:endParaRPr lang="ja-JP" altLang="en-US" sz="30000" dirty="0">
              <a:ln w="18415" cmpd="sng">
                <a:solidFill>
                  <a:prstClr val="black">
                    <a:lumMod val="50000"/>
                    <a:lumOff val="50000"/>
                  </a:prstClr>
                </a:solidFill>
                <a:prstDash val="solid"/>
              </a:ln>
              <a:solidFill>
                <a:srgbClr val="FFFFFF"/>
              </a:solidFill>
              <a:effectLst>
                <a:glow rad="63500">
                  <a:srgbClr val="4F81BD">
                    <a:satMod val="175000"/>
                    <a:alpha val="40000"/>
                  </a:srgbClr>
                </a:glow>
                <a:outerShdw blurRad="63500" dir="3600000" algn="tl" rotWithShape="0">
                  <a:srgbClr val="000000">
                    <a:alpha val="70000"/>
                  </a:srgbClr>
                </a:outerShdw>
                <a:reflection blurRad="6350" stA="55000" endA="300" endPos="45500" dir="5400000" sy="-100000" algn="bl" rotWithShape="0"/>
              </a:effectLst>
              <a:latin typeface="Calibri"/>
            </a:endParaRPr>
          </a:p>
        </p:txBody>
      </p:sp>
      <p:sp>
        <p:nvSpPr>
          <p:cNvPr id="2051" name="Rectangle 3"/>
          <p:cNvSpPr>
            <a:spLocks noGrp="1" noChangeArrowheads="1"/>
          </p:cNvSpPr>
          <p:nvPr>
            <p:ph idx="1"/>
          </p:nvPr>
        </p:nvSpPr>
        <p:spPr>
          <a:xfrm>
            <a:off x="184097" y="2816525"/>
            <a:ext cx="11961089" cy="3606799"/>
          </a:xfrm>
          <a:solidFill>
            <a:schemeClr val="bg1">
              <a:lumMod val="95000"/>
              <a:alpha val="69804"/>
            </a:schemeClr>
          </a:solidFill>
        </p:spPr>
        <p:txBody>
          <a:bodyPr anchor="ctr">
            <a:noAutofit/>
          </a:bodyPr>
          <a:lstStyle/>
          <a:p>
            <a:pPr marL="0" indent="0" algn="just">
              <a:buNone/>
            </a:pPr>
            <a:r>
              <a:rPr lang="ja-JP" altLang="en-US" sz="2200" dirty="0">
                <a:solidFill>
                  <a:srgbClr val="000099"/>
                </a:solidFill>
                <a:latin typeface="BIZ UDPゴシック" panose="020B0400000000000000" pitchFamily="50" charset="-128"/>
                <a:ea typeface="BIZ UDPゴシック" panose="020B0400000000000000" pitchFamily="50" charset="-128"/>
              </a:rPr>
              <a:t>私の発表内容は、</a:t>
            </a:r>
            <a:r>
              <a:rPr lang="ja-JP" altLang="en-US" sz="2200" b="1" dirty="0">
                <a:solidFill>
                  <a:srgbClr val="FF9900"/>
                </a:solidFill>
                <a:latin typeface="BIZ UDPゴシック" panose="020B0400000000000000" pitchFamily="50" charset="-128"/>
                <a:ea typeface="BIZ UDPゴシック" panose="020B0400000000000000" pitchFamily="50" charset="-128"/>
              </a:rPr>
              <a:t>「カテゴリー</a:t>
            </a:r>
            <a:r>
              <a:rPr lang="en-US" altLang="ja-JP" sz="2200" b="1" dirty="0">
                <a:solidFill>
                  <a:srgbClr val="FF9900"/>
                </a:solidFill>
                <a:latin typeface="BIZ UDPゴシック" panose="020B0400000000000000" pitchFamily="50" charset="-128"/>
                <a:ea typeface="BIZ UDPゴシック" panose="020B0400000000000000" pitchFamily="50" charset="-128"/>
              </a:rPr>
              <a:t>V</a:t>
            </a:r>
            <a:r>
              <a:rPr lang="ja-JP" altLang="en-US" sz="2200" b="1" dirty="0">
                <a:solidFill>
                  <a:srgbClr val="FF9900"/>
                </a:solidFill>
                <a:latin typeface="BIZ UDPゴシック" panose="020B0400000000000000" pitchFamily="50" charset="-128"/>
                <a:ea typeface="BIZ UDPゴシック" panose="020B0400000000000000" pitchFamily="50" charset="-128"/>
              </a:rPr>
              <a:t>：生命・医学系指針の適用範囲外の研究」</a:t>
            </a:r>
            <a:r>
              <a:rPr lang="ja-JP" altLang="en-US" sz="2200" dirty="0">
                <a:solidFill>
                  <a:srgbClr val="000099"/>
                </a:solidFill>
                <a:latin typeface="BIZ UDPゴシック" panose="020B0400000000000000" pitchFamily="50" charset="-128"/>
                <a:ea typeface="BIZ UDPゴシック" panose="020B0400000000000000" pitchFamily="50" charset="-128"/>
              </a:rPr>
              <a:t>に該当し、</a:t>
            </a:r>
            <a:br>
              <a:rPr lang="en-US" altLang="ja-JP" sz="2200" dirty="0">
                <a:solidFill>
                  <a:srgbClr val="000099"/>
                </a:solidFill>
                <a:latin typeface="BIZ UDPゴシック" panose="020B0400000000000000" pitchFamily="50" charset="-128"/>
                <a:ea typeface="BIZ UDPゴシック" panose="020B0400000000000000" pitchFamily="50" charset="-128"/>
              </a:rPr>
            </a:br>
            <a:r>
              <a:rPr lang="ja-JP" altLang="en-US" sz="2200" dirty="0">
                <a:solidFill>
                  <a:srgbClr val="000099"/>
                </a:solidFill>
                <a:latin typeface="BIZ UDPゴシック" panose="020B0400000000000000" pitchFamily="50" charset="-128"/>
                <a:ea typeface="BIZ UDPゴシック" panose="020B0400000000000000" pitchFamily="50" charset="-128"/>
              </a:rPr>
              <a:t>個人情報保護のための適切な配慮がなされた発表である。</a:t>
            </a:r>
            <a:endParaRPr lang="en-US" altLang="ja-JP" sz="2200" dirty="0">
              <a:solidFill>
                <a:srgbClr val="000099"/>
              </a:solidFill>
              <a:latin typeface="BIZ UDPゴシック" panose="020B0400000000000000" pitchFamily="50" charset="-128"/>
              <a:ea typeface="BIZ UDPゴシック" panose="020B0400000000000000" pitchFamily="50" charset="-128"/>
            </a:endParaRPr>
          </a:p>
          <a:p>
            <a:pPr marL="0" indent="0" algn="just">
              <a:buNone/>
            </a:pPr>
            <a:endParaRPr lang="en-US" altLang="ja-JP" sz="60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症例報告</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人を対象としない研究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177800" indent="-177800">
              <a:buNone/>
            </a:pPr>
            <a:r>
              <a:rPr lang="ja-JP" altLang="en-US" sz="2050" dirty="0">
                <a:solidFill>
                  <a:srgbClr val="000099"/>
                </a:solidFill>
                <a:latin typeface="BIZ UDPゴシック" panose="020B0400000000000000" pitchFamily="50" charset="-128"/>
                <a:ea typeface="BIZ UDPゴシック" panose="020B0400000000000000" pitchFamily="50" charset="-128"/>
              </a:rPr>
              <a:t>□ 法令の規定により実施される研究、又は法令の定める基準の適用範囲に含まれる研究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一般に入手可能な試料</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情報を用いる研究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個人に関する情報に該当しない既存の情報あるいは既に作成されている匿名加工情報を扱う研究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公開された論文</a:t>
            </a:r>
            <a:r>
              <a:rPr lang="en-US" altLang="ja-JP" sz="2050" dirty="0">
                <a:solidFill>
                  <a:srgbClr val="000099"/>
                </a:solidFill>
                <a:latin typeface="BIZ UDPゴシック" panose="020B0400000000000000" pitchFamily="50" charset="-128"/>
                <a:ea typeface="BIZ UDPゴシック" panose="020B0400000000000000" pitchFamily="50" charset="-128"/>
              </a:rPr>
              <a:t>/</a:t>
            </a:r>
            <a:r>
              <a:rPr lang="ja-JP" altLang="en-US" sz="2050" dirty="0">
                <a:solidFill>
                  <a:srgbClr val="000099"/>
                </a:solidFill>
                <a:latin typeface="BIZ UDPゴシック" panose="020B0400000000000000" pitchFamily="50" charset="-128"/>
                <a:ea typeface="BIZ UDPゴシック" panose="020B0400000000000000" pitchFamily="50" charset="-128"/>
              </a:rPr>
              <a:t>データベース・ガイドラインの解析の研究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a:p>
            <a:pPr marL="358775" indent="-358775">
              <a:buNone/>
            </a:pPr>
            <a:r>
              <a:rPr lang="ja-JP" altLang="en-US" sz="2050" dirty="0">
                <a:solidFill>
                  <a:srgbClr val="000099"/>
                </a:solidFill>
                <a:latin typeface="BIZ UDPゴシック" panose="020B0400000000000000" pitchFamily="50" charset="-128"/>
                <a:ea typeface="BIZ UDPゴシック" panose="020B0400000000000000" pitchFamily="50" charset="-128"/>
              </a:rPr>
              <a:t>□ 高難度新規医療技術・未承認新規医薬品等に対する医療の提供が行われ、適切な手続きを講じた研究</a:t>
            </a:r>
            <a:endParaRPr lang="en-US" altLang="ja-JP" sz="2050" dirty="0">
              <a:solidFill>
                <a:srgbClr val="000099"/>
              </a:solidFill>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C92D7415-6A45-158F-FB57-CDDD94873C6F}"/>
              </a:ext>
            </a:extLst>
          </p:cNvPr>
          <p:cNvSpPr txBox="1"/>
          <p:nvPr/>
        </p:nvSpPr>
        <p:spPr>
          <a:xfrm>
            <a:off x="6729047" y="6423324"/>
            <a:ext cx="5291833" cy="369332"/>
          </a:xfrm>
          <a:prstGeom prst="rect">
            <a:avLst/>
          </a:prstGeom>
          <a:noFill/>
        </p:spPr>
        <p:txBody>
          <a:bodyPr wrap="none" rtlCol="0">
            <a:spAutoFit/>
          </a:bodyPr>
          <a:lstStyle/>
          <a:p>
            <a:r>
              <a:rPr lang="ja-JP" altLang="en-US" sz="1800" dirty="0">
                <a:solidFill>
                  <a:srgbClr val="000099"/>
                </a:solidFill>
                <a:latin typeface="BIZ UDPゴシック" panose="020B0400000000000000" pitchFamily="50" charset="-128"/>
                <a:ea typeface="BIZ UDPゴシック" panose="020B0400000000000000" pitchFamily="50" charset="-128"/>
              </a:rPr>
              <a:t>該当する項目の□に ✓ を入れて提示してください</a:t>
            </a:r>
          </a:p>
        </p:txBody>
      </p:sp>
      <p:sp>
        <p:nvSpPr>
          <p:cNvPr id="4" name="Rectangle 2">
            <a:extLst>
              <a:ext uri="{FF2B5EF4-FFF2-40B4-BE49-F238E27FC236}">
                <a16:creationId xmlns:a16="http://schemas.microsoft.com/office/drawing/2014/main" id="{3F7F3509-8742-79C5-0E71-37C8FC18485A}"/>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62839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37379A-6610-EC14-903F-F6EF9F1BFDB1}"/>
            </a:ext>
          </a:extLst>
        </p:cNvPr>
        <p:cNvGrpSpPr/>
        <p:nvPr/>
      </p:nvGrpSpPr>
      <p:grpSpPr>
        <a:xfrm>
          <a:off x="0" y="0"/>
          <a:ext cx="0" cy="0"/>
          <a:chOff x="0" y="0"/>
          <a:chExt cx="0" cy="0"/>
        </a:xfrm>
      </p:grpSpPr>
      <p:sp>
        <p:nvSpPr>
          <p:cNvPr id="2051" name="Rectangle 3">
            <a:extLst>
              <a:ext uri="{FF2B5EF4-FFF2-40B4-BE49-F238E27FC236}">
                <a16:creationId xmlns:a16="http://schemas.microsoft.com/office/drawing/2014/main" id="{0B67456C-C03B-71B6-8656-1BF64E54B284}"/>
              </a:ext>
            </a:extLst>
          </p:cNvPr>
          <p:cNvSpPr>
            <a:spLocks noGrp="1" noChangeArrowheads="1"/>
          </p:cNvSpPr>
          <p:nvPr>
            <p:ph idx="1"/>
          </p:nvPr>
        </p:nvSpPr>
        <p:spPr>
          <a:xfrm>
            <a:off x="596767" y="3150322"/>
            <a:ext cx="10972800" cy="3175934"/>
          </a:xfrm>
          <a:solidFill>
            <a:schemeClr val="bg1">
              <a:lumMod val="95000"/>
              <a:alpha val="69804"/>
            </a:schemeClr>
          </a:solidFill>
        </p:spPr>
        <p:txBody>
          <a:bodyPr anchor="ctr">
            <a:noAutofit/>
          </a:bodyPr>
          <a:lstStyle/>
          <a:p>
            <a:pPr marL="0" indent="0" algn="ctr">
              <a:buNone/>
            </a:pPr>
            <a:r>
              <a:rPr lang="ja-JP" altLang="en-US" sz="2400" dirty="0">
                <a:solidFill>
                  <a:srgbClr val="000099"/>
                </a:solidFill>
                <a:latin typeface="BIZ UDPゴシック" panose="020B0400000000000000" pitchFamily="50" charset="-128"/>
                <a:ea typeface="BIZ UDPゴシック" panose="020B0400000000000000" pitchFamily="50" charset="-128"/>
              </a:rPr>
              <a:t>私の発表内容は「生命・医学系指針の適用範囲の研究」に該当しない発表である。</a:t>
            </a:r>
            <a:endParaRPr lang="en-US" altLang="ja-JP" sz="2400" dirty="0">
              <a:solidFill>
                <a:srgbClr val="000099"/>
              </a:solidFill>
              <a:latin typeface="BIZ UDPゴシック" panose="020B0400000000000000" pitchFamily="50" charset="-128"/>
              <a:ea typeface="BIZ UDPゴシック" panose="020B0400000000000000" pitchFamily="50" charset="-128"/>
            </a:endParaRPr>
          </a:p>
          <a:p>
            <a:pPr marL="0" indent="0" algn="ctr">
              <a:buNone/>
            </a:pPr>
            <a:endParaRPr lang="en-US" altLang="ja-JP" sz="700" dirty="0">
              <a:solidFill>
                <a:srgbClr val="000099"/>
              </a:solidFill>
              <a:latin typeface="BIZ UDPゴシック" panose="020B0400000000000000" pitchFamily="50" charset="-128"/>
              <a:ea typeface="BIZ UDPゴシック" panose="020B0400000000000000" pitchFamily="50" charset="-128"/>
            </a:endParaRPr>
          </a:p>
        </p:txBody>
      </p:sp>
      <p:sp>
        <p:nvSpPr>
          <p:cNvPr id="4" name="Rectangle 2">
            <a:extLst>
              <a:ext uri="{FF2B5EF4-FFF2-40B4-BE49-F238E27FC236}">
                <a16:creationId xmlns:a16="http://schemas.microsoft.com/office/drawing/2014/main" id="{D7B1872D-A076-5D6D-907C-B4768B292665}"/>
              </a:ext>
            </a:extLst>
          </p:cNvPr>
          <p:cNvSpPr txBox="1">
            <a:spLocks noChangeArrowheads="1"/>
          </p:cNvSpPr>
          <p:nvPr/>
        </p:nvSpPr>
        <p:spPr>
          <a:xfrm>
            <a:off x="596766" y="419101"/>
            <a:ext cx="10972800" cy="2311400"/>
          </a:xfrm>
          <a:prstGeom prst="rect">
            <a:avLst/>
          </a:prstGeom>
          <a:solidFill>
            <a:schemeClr val="bg1">
              <a:alpha val="69804"/>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zh-CN" altLang="en-US" sz="3600" b="1" dirty="0">
                <a:solidFill>
                  <a:srgbClr val="000099"/>
                </a:solidFill>
                <a:latin typeface="BIZ UDPゴシック" panose="020B0400000000000000" pitchFamily="50" charset="-128"/>
                <a:ea typeface="BIZ UDPゴシック" panose="020B0400000000000000" pitchFamily="50" charset="-128"/>
              </a:rPr>
              <a:t>第</a:t>
            </a:r>
            <a:r>
              <a:rPr lang="en-US" altLang="zh-CN" sz="3600" b="1" dirty="0">
                <a:solidFill>
                  <a:srgbClr val="000099"/>
                </a:solidFill>
                <a:latin typeface="BIZ UDPゴシック" panose="020B0400000000000000" pitchFamily="50" charset="-128"/>
                <a:ea typeface="BIZ UDPゴシック" panose="020B0400000000000000" pitchFamily="50" charset="-128"/>
              </a:rPr>
              <a:t>5</a:t>
            </a:r>
            <a:r>
              <a:rPr lang="ja-JP" altLang="en-US" sz="3600" b="1" dirty="0">
                <a:solidFill>
                  <a:srgbClr val="000099"/>
                </a:solidFill>
                <a:latin typeface="BIZ UDPゴシック" panose="020B0400000000000000" pitchFamily="50" charset="-128"/>
                <a:ea typeface="BIZ UDPゴシック" panose="020B0400000000000000" pitchFamily="50" charset="-128"/>
              </a:rPr>
              <a:t>２</a:t>
            </a:r>
            <a:r>
              <a:rPr lang="zh-CN" altLang="en-US" sz="3600" b="1" dirty="0">
                <a:solidFill>
                  <a:srgbClr val="000099"/>
                </a:solidFill>
                <a:latin typeface="BIZ UDPゴシック" panose="020B0400000000000000" pitchFamily="50" charset="-128"/>
                <a:ea typeface="BIZ UDPゴシック" panose="020B0400000000000000" pitchFamily="50" charset="-128"/>
              </a:rPr>
              <a:t>回日本集中治療医学会学術集会</a:t>
            </a:r>
            <a:br>
              <a:rPr lang="en-US" altLang="ja-JP" b="1" dirty="0">
                <a:solidFill>
                  <a:srgbClr val="000099"/>
                </a:solidFill>
                <a:latin typeface="BIZ UDPゴシック" panose="020B0400000000000000" pitchFamily="50" charset="-128"/>
                <a:ea typeface="BIZ UDPゴシック" panose="020B0400000000000000" pitchFamily="50" charset="-128"/>
              </a:rPr>
            </a:br>
            <a:r>
              <a:rPr lang="en-US" altLang="ja-JP" b="1" dirty="0">
                <a:solidFill>
                  <a:srgbClr val="000099"/>
                </a:solidFill>
                <a:latin typeface="BIZ UDPゴシック" panose="020B0400000000000000" pitchFamily="50" charset="-128"/>
                <a:ea typeface="BIZ UDPゴシック" panose="020B0400000000000000" pitchFamily="50" charset="-128"/>
              </a:rPr>
              <a:t>Medical Ethics</a:t>
            </a:r>
            <a:br>
              <a:rPr lang="en-US" altLang="ja-JP" sz="4000" b="1" dirty="0">
                <a:solidFill>
                  <a:srgbClr val="000099"/>
                </a:solidFill>
                <a:latin typeface="BIZ UDPゴシック" panose="020B0400000000000000" pitchFamily="50" charset="-128"/>
                <a:ea typeface="BIZ UDPゴシック" panose="020B0400000000000000" pitchFamily="50" charset="-128"/>
              </a:rPr>
            </a:br>
            <a:r>
              <a:rPr lang="ja-JP" altLang="en-US" sz="1600" b="1" dirty="0">
                <a:solidFill>
                  <a:srgbClr val="000099"/>
                </a:solidFill>
                <a:latin typeface="BIZ UDPゴシック" panose="020B0400000000000000" pitchFamily="50" charset="-128"/>
                <a:ea typeface="BIZ UDPゴシック" panose="020B0400000000000000" pitchFamily="50" charset="-128"/>
              </a:rPr>
              <a:t>　</a:t>
            </a:r>
            <a:br>
              <a:rPr lang="en-US" altLang="ja-JP" sz="2400" b="1" dirty="0">
                <a:solidFill>
                  <a:srgbClr val="000099"/>
                </a:solidFill>
                <a:latin typeface="BIZ UDPゴシック" panose="020B0400000000000000" pitchFamily="50" charset="-128"/>
                <a:ea typeface="BIZ UDPゴシック" panose="020B0400000000000000" pitchFamily="50" charset="-128"/>
              </a:rPr>
            </a:br>
            <a:r>
              <a:rPr lang="ja-JP" altLang="en-US" sz="2400" b="1" dirty="0">
                <a:solidFill>
                  <a:srgbClr val="000099"/>
                </a:solidFill>
                <a:latin typeface="BIZ UDPゴシック" panose="020B0400000000000000" pitchFamily="50" charset="-128"/>
                <a:ea typeface="BIZ UDPゴシック" panose="020B0400000000000000" pitchFamily="50" charset="-128"/>
              </a:rPr>
              <a:t>筆頭演者氏名：　　　</a:t>
            </a:r>
            <a:endParaRPr lang="en-US" altLang="ja-JP" sz="2400" b="1" dirty="0">
              <a:solidFill>
                <a:srgbClr val="000099"/>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23183566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2013 - 2022 Theme</Template>
  <TotalTime>8889</TotalTime>
  <Words>979</Words>
  <Application>Microsoft Office PowerPoint</Application>
  <PresentationFormat>ワイド画面</PresentationFormat>
  <Paragraphs>72</Paragraphs>
  <Slides>7</Slides>
  <Notes>7</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7</vt:i4>
      </vt:variant>
    </vt:vector>
  </HeadingPairs>
  <TitlesOfParts>
    <vt:vector size="14" baseType="lpstr">
      <vt:lpstr>BIZ UDPゴシック</vt:lpstr>
      <vt:lpstr>ＭＳ Ｐゴシック</vt:lpstr>
      <vt:lpstr>Arial</vt:lpstr>
      <vt:lpstr>Calibri</vt:lpstr>
      <vt:lpstr>Times New Roman</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Heart Failure Society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Travis Alexander Yano</dc:creator>
  <cp:lastModifiedBy>山下 千鶴</cp:lastModifiedBy>
  <cp:revision>231</cp:revision>
  <cp:lastPrinted>2018-03-06T00:37:03Z</cp:lastPrinted>
  <dcterms:created xsi:type="dcterms:W3CDTF">2000-09-04T17:39:07Z</dcterms:created>
  <dcterms:modified xsi:type="dcterms:W3CDTF">2024-11-18T05:52:33Z</dcterms:modified>
</cp:coreProperties>
</file>