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88163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CU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100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CF2C97-994F-4AF4-972B-D17E380847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82F9B9-B7F8-497E-84A4-484C88FCD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90A75-31B1-448D-87E1-5C4498955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06CDB-4FE2-4469-AC60-AA621119E9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346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8D83D2-4143-4EBA-88F9-D6F7D810FC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7AF7F0-66EA-4320-A27B-75F40FFFB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44CAB8-6311-483D-9F5F-0CC70395F6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591FC-60F5-4950-84B0-4D8321240F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299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6EBDFB-11CA-45E4-A511-9F00C0959B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8F6313-DD03-465F-AF4A-653BF2495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ADB4AA-B43C-4951-9528-9372152BE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BBF38-4C2B-4A17-867E-8F1ECCF138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0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B2E170-F6E0-4EE7-ADCD-18AE143CE5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A5D548-F815-41C5-BC9A-7DE00A88A8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D4388-30F5-430B-B481-4FF5E430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A954-5098-4FE8-9D93-489CC6A8D6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051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11E40F-8198-4C90-93F3-C6A8BC811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0EF3FE-D751-4CA5-B265-1E272DA3DC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3DE86D-7B4E-45FB-BB25-FB11B76B9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276C8-DEC1-48D7-8676-EE9EC5B5A7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943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7F4CB-42A3-4F93-9F7F-A32BFB03C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B14FA-64B8-467E-A882-6907A6DDE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628A8-0643-4AA6-93B5-BC90D7D51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9D2CE-6EF6-4794-A2BE-A3ECC42EF45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888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80C9DF-0D27-49BC-B9D2-75BC4C201F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0A9B482-B755-4A9C-A17D-C22DE16CB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7FA4A6-AD31-4A06-BCE2-D9CA996678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97C5E-01AF-40E2-BECD-DEB7FA17C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530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3AA6F5-E29E-4CFA-8986-9B50CD9AC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860C99-6FC6-4C98-9B53-07BE44F465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F43D69-053B-4021-BD7D-350BAE475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E1B95-7943-4771-B306-485A741C19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117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ED4EE3-833B-421B-AAAD-C8A48A658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E3E9EF-1EB6-4BD3-AAEC-BC3A9D4997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A050EC0-9A7E-461E-9107-F387EADA74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08153-00DD-4CE6-9708-A125BDE221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27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A8C56B-3CAE-41F7-91B1-A62B755A8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4863F9-9892-4131-BFF8-C1C83B3ED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D8B116-3323-4D47-A17A-FC36349C8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3A807-7042-441B-A2CD-2CBA844516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145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0C76D-32FA-49E9-A9DC-BE248600D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1D9E46-AFD6-402A-9A08-E8E84B905C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25250B-049D-40CC-B1BB-45351D852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F44F-42B5-4E52-82C9-792DC970F9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38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C1E8C20-B82F-4F03-A398-6CADE773F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56A25C-CDC0-49F5-BB6C-3D6ECA449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9C8EA3-1902-4733-AF03-1456881D50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238614-CDEE-482F-A7BA-16011A0E9D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EF5172D-D656-4BF8-9614-D2D16934395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C41577-4DB0-4D18-934C-ED51CCB571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cu_logoHP_3c-1">
            <a:extLst>
              <a:ext uri="{FF2B5EF4-FFF2-40B4-BE49-F238E27FC236}">
                <a16:creationId xmlns:a16="http://schemas.microsoft.com/office/drawing/2014/main" id="{C8E44399-E071-4463-B9F3-040CC95D0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8651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5">
            <a:extLst>
              <a:ext uri="{FF2B5EF4-FFF2-40B4-BE49-F238E27FC236}">
                <a16:creationId xmlns:a16="http://schemas.microsoft.com/office/drawing/2014/main" id="{492F8665-BC08-4F7E-AEE4-F45F47C0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496300" cy="1081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60000"/>
              </a:lnSpc>
            </a:pPr>
            <a:r>
              <a:rPr lang="en-US" altLang="ja-JP" b="1"/>
              <a:t>Annual Meeting of The Japanese Society of Intensive Care Medicine</a:t>
            </a:r>
          </a:p>
          <a:p>
            <a:pPr algn="ctr" eaLnBrk="1" hangingPunct="1">
              <a:lnSpc>
                <a:spcPct val="60000"/>
              </a:lnSpc>
            </a:pPr>
            <a:endParaRPr lang="en-US" altLang="ja-JP" sz="1200" b="1"/>
          </a:p>
          <a:p>
            <a:pPr algn="ctr" eaLnBrk="1" hangingPunct="1">
              <a:lnSpc>
                <a:spcPct val="60000"/>
              </a:lnSpc>
            </a:pPr>
            <a:r>
              <a:rPr lang="en-US" altLang="ja-JP" b="1"/>
              <a:t>Disclosure Statement of Conflict of Interest (COI)</a:t>
            </a:r>
          </a:p>
          <a:p>
            <a:pPr algn="ctr" eaLnBrk="1" hangingPunct="1">
              <a:lnSpc>
                <a:spcPct val="60000"/>
              </a:lnSpc>
            </a:pPr>
            <a:endParaRPr lang="en-US" altLang="zh-TW" b="1"/>
          </a:p>
          <a:p>
            <a:pPr algn="ctr" eaLnBrk="1" hangingPunct="1">
              <a:lnSpc>
                <a:spcPct val="60000"/>
              </a:lnSpc>
            </a:pPr>
            <a:r>
              <a:rPr lang="en-US" altLang="ja-JP" sz="2000" b="1"/>
              <a:t>Presenter’s Name</a:t>
            </a:r>
            <a:r>
              <a:rPr lang="zh-TW" altLang="en-US" sz="2000" b="1"/>
              <a:t>：</a:t>
            </a:r>
            <a:r>
              <a:rPr lang="zh-TW" altLang="en-US" b="1"/>
              <a:t>　</a:t>
            </a:r>
            <a:r>
              <a:rPr lang="en-US" altLang="ja-JP" b="1"/>
              <a:t>XXXXX</a:t>
            </a:r>
            <a:r>
              <a:rPr lang="en-US" altLang="zh-TW" b="1"/>
              <a:t>     </a:t>
            </a:r>
            <a:endParaRPr lang="en-US" altLang="ja-JP" b="1"/>
          </a:p>
        </p:txBody>
      </p:sp>
      <p:sp>
        <p:nvSpPr>
          <p:cNvPr id="15363" name="正方形/長方形 4">
            <a:extLst>
              <a:ext uri="{FF2B5EF4-FFF2-40B4-BE49-F238E27FC236}">
                <a16:creationId xmlns:a16="http://schemas.microsoft.com/office/drawing/2014/main" id="{66C43EB6-0E3B-41AD-B355-1FAE9E8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8913"/>
            <a:ext cx="8856663" cy="6264275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 sz="2400"/>
          </a:p>
        </p:txBody>
      </p:sp>
      <p:sp>
        <p:nvSpPr>
          <p:cNvPr id="15366" name="Text Box 9">
            <a:extLst>
              <a:ext uri="{FF2B5EF4-FFF2-40B4-BE49-F238E27FC236}">
                <a16:creationId xmlns:a16="http://schemas.microsoft.com/office/drawing/2014/main" id="{7DA30446-B5BE-4EDD-B220-9B228177A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6427788"/>
            <a:ext cx="640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/>
              <a:t>Applicable if annual compensation from any one company or organization is : </a:t>
            </a:r>
          </a:p>
          <a:p>
            <a:pPr eaLnBrk="1" hangingPunct="1"/>
            <a:r>
              <a:rPr lang="en-US" altLang="ja-JP" sz="1200"/>
              <a:t># over USD 1,000, </a:t>
            </a:r>
            <a:r>
              <a:rPr lang="en-US" altLang="ja-JP" sz="1200" b="1"/>
              <a:t>*</a:t>
            </a:r>
            <a:r>
              <a:rPr lang="ja-JP" altLang="en-US" sz="1200"/>
              <a:t> </a:t>
            </a:r>
            <a:r>
              <a:rPr lang="en-US" altLang="ja-JP" sz="1200"/>
              <a:t>over USD 10,000, </a:t>
            </a:r>
            <a:r>
              <a:rPr lang="en-US" altLang="ja-JP" sz="1200" b="1"/>
              <a:t>**</a:t>
            </a:r>
            <a:r>
              <a:rPr lang="ja-JP" altLang="en-US" sz="1200"/>
              <a:t> </a:t>
            </a:r>
            <a:r>
              <a:rPr lang="en-US" altLang="ja-JP" sz="1200"/>
              <a:t>over USD 20,000</a:t>
            </a:r>
            <a:endParaRPr lang="ja-JP" altLang="en-US" sz="1200"/>
          </a:p>
        </p:txBody>
      </p:sp>
      <p:sp>
        <p:nvSpPr>
          <p:cNvPr id="15368" name="テキスト ボックス 10">
            <a:extLst>
              <a:ext uri="{FF2B5EF4-FFF2-40B4-BE49-F238E27FC236}">
                <a16:creationId xmlns:a16="http://schemas.microsoft.com/office/drawing/2014/main" id="{8C61F25A-9325-4943-9F1D-97D931BE9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3025"/>
            <a:ext cx="84248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100"/>
              <a:t>You are required to disclose any state of conflict of interest existing at any time during the past one year in connection with the subject of the presentation.</a:t>
            </a:r>
            <a:endParaRPr lang="ja-JP" altLang="en-US" sz="1100"/>
          </a:p>
        </p:txBody>
      </p:sp>
      <p:graphicFrame>
        <p:nvGraphicFramePr>
          <p:cNvPr id="15634" name="Group 274">
            <a:extLst>
              <a:ext uri="{FF2B5EF4-FFF2-40B4-BE49-F238E27FC236}">
                <a16:creationId xmlns:a16="http://schemas.microsoft.com/office/drawing/2014/main" id="{D50D4F8E-5A72-4620-808D-3FC47687CD7F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746250"/>
          <a:ext cx="8713787" cy="4641879"/>
        </p:xfrm>
        <a:graphic>
          <a:graphicData uri="http://schemas.openxmlformats.org/drawingml/2006/table">
            <a:tbl>
              <a:tblPr/>
              <a:tblGrid>
                <a:gridCol w="4968875">
                  <a:extLst>
                    <a:ext uri="{9D8B030D-6E8A-4147-A177-3AD203B41FA5}">
                      <a16:colId xmlns:a16="http://schemas.microsoft.com/office/drawing/2014/main" val="71370162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1683844852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757130491"/>
                    </a:ext>
                  </a:extLst>
                </a:gridCol>
              </a:tblGrid>
              <a:tr h="349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Category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Applicability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If “YES”, indiate the Name of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Companies / Organizations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902324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1.  Served as board member /advisor of a company or for-profit organization and had compensation.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*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936032"/>
                  </a:ext>
                </a:extLst>
              </a:tr>
              <a:tr h="522288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2. Had ownership of corporate stocks and profits earned from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the stocks.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*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(or held ownership of 5% or more of the company’s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outstanding shares)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006428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3.  Patent royalties received from a company or for-profit organization*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703414"/>
                  </a:ext>
                </a:extLst>
              </a:tr>
              <a:tr h="44450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914400" indent="-45720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295400" indent="-3810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7145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171700" indent="-3429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533400" marR="0" lvl="0" indent="-5334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4.</a:t>
                      </a:r>
                      <a:r>
                        <a:rPr kumimoji="1" lang="ja-JP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Received  any daily allowance or lecture fee from a company </a:t>
                      </a:r>
                    </a:p>
                    <a:p>
                      <a:pPr marL="533400" marR="0" lvl="0" indent="-5334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or for-profit organization.*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6850845"/>
                  </a:ext>
                </a:extLst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5.  Received any manuscript fee from a company or for-profit organization.*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6700791"/>
                  </a:ext>
                </a:extLst>
              </a:tr>
              <a:tr h="433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6.  Received any research grants or subsidy from a company or for-profit organization.**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1594798"/>
                  </a:ext>
                </a:extLst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7.  Received any scholarship or donation from a company or for-profit organization.**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7186302"/>
                  </a:ext>
                </a:extLst>
              </a:tr>
              <a:tr h="4429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8.  Affiliated with an endowed chair from a company or for-profit organization.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305575"/>
                  </a:ext>
                </a:extLst>
              </a:tr>
              <a:tr h="4445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9. Received any travel expenses or gifts unrelated to research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or education. 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#</a:t>
                      </a:r>
                      <a:endParaRPr kumimoji="1" lang="ja-JP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YES / NO</a:t>
                      </a: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4734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</TotalTime>
  <Words>267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標準デザイン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s-nogami</dc:creator>
  <cp:lastModifiedBy>山下 千鶴</cp:lastModifiedBy>
  <cp:revision>28</cp:revision>
  <cp:lastPrinted>2020-01-27T00:41:22Z</cp:lastPrinted>
  <dcterms:created xsi:type="dcterms:W3CDTF">2011-10-28T13:04:47Z</dcterms:created>
  <dcterms:modified xsi:type="dcterms:W3CDTF">2020-01-27T11:58:27Z</dcterms:modified>
</cp:coreProperties>
</file>