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</p:sldIdLst>
  <p:sldSz cx="9144000" cy="6858000" type="screen4x3"/>
  <p:notesSz cx="6888163" cy="100187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CU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2" d="100"/>
          <a:sy n="62" d="100"/>
        </p:scale>
        <p:origin x="1000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CF2C97-994F-4AF4-972B-D17E380847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82F9B9-B7F8-497E-84A4-484C88FCDB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A90A75-31B1-448D-87E1-5C4498955D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806CDB-4FE2-4469-AC60-AA621119E97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3463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B8D83D2-4143-4EBA-88F9-D6F7D810FC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77AF7F0-66EA-4320-A27B-75F40FFFB8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44CAB8-6311-483D-9F5F-0CC70395F6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7591FC-60F5-4950-84B0-4D8321240FB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2997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36EBDFB-11CA-45E4-A511-9F00C0959B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E8F6313-DD03-465F-AF4A-653BF24959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ADB4AA-B43C-4951-9528-9372152BE9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BBF38-4C2B-4A17-867E-8F1ECCF1381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4028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CB2E170-F6E0-4EE7-ADCD-18AE143CE5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BA5D548-F815-41C5-BC9A-7DE00A88A8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0D4388-30F5-430B-B481-4FF5E430C2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D6A954-5098-4FE8-9D93-489CC6A8D64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0510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711E40F-8198-4C90-93F3-C6A8BC811F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40EF3FE-D751-4CA5-B265-1E272DA3DC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3DE86D-7B4E-45FB-BB25-FB11B76B9E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5276C8-DEC1-48D7-8676-EE9EC5B5A7D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69434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47F4CB-42A3-4F93-9F7F-A32BFB03C9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7B14FA-64B8-467E-A882-6907A6DDE7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7628A8-0643-4AA6-93B5-BC90D7D513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39D2CE-6EF6-4794-A2BE-A3ECC42EF45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8884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480C9DF-0D27-49BC-B9D2-75BC4C201F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0A9B482-B755-4A9C-A17D-C22DE16CB5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17FA4A6-AD31-4A06-BCE2-D9CA996678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997C5E-01AF-40E2-BECD-DEB7FA17C46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5306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83AA6F5-E29E-4CFA-8986-9B50CD9AC2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5860C99-6FC6-4C98-9B53-07BE44F465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2F43D69-053B-4021-BD7D-350BAE4759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FE1B95-7943-4771-B306-485A741C19A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1174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AED4EE3-833B-421B-AAAD-C8A48A6584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3E3E9EF-1EB6-4BD3-AAEC-BC3A9D4997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A050EC0-9A7E-461E-9107-F387EADA74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708153-00DD-4CE6-9708-A125BDE2213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15271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A8C56B-3CAE-41F7-91B1-A62B755A85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4863F9-9892-4131-BFF8-C1C83B3ED1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D8B116-3323-4D47-A17A-FC36349C8A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73A807-7042-441B-A2CD-2CBA844516B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01457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A0C76D-32FA-49E9-A9DC-BE248600D2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B1D9E46-AFD6-402A-9A08-E8E84B905C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25250B-049D-40CC-B1BB-45351D8520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57F44F-42B5-4E52-82C9-792DC970F9A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03863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C1E8C20-B82F-4F03-A398-6CADE773F7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C56A25C-CDC0-49F5-BB6C-3D6ECA4499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F9C8EA3-1902-4733-AF03-1456881D50C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9238614-CDEE-482F-A7BA-16011A0E9D1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EF5172D-D656-4BF8-9614-D2D16934395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FC41577-4DB0-4D18-934C-ED51CCB5710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icu_logoHP_3c-1">
            <a:extLst>
              <a:ext uri="{FF2B5EF4-FFF2-40B4-BE49-F238E27FC236}">
                <a16:creationId xmlns:a16="http://schemas.microsoft.com/office/drawing/2014/main" id="{C8E44399-E071-4463-B9F3-040CC95D0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76250"/>
            <a:ext cx="865187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Rectangle 5">
            <a:extLst>
              <a:ext uri="{FF2B5EF4-FFF2-40B4-BE49-F238E27FC236}">
                <a16:creationId xmlns:a16="http://schemas.microsoft.com/office/drawing/2014/main" id="{492F8665-BC08-4F7E-AEE4-F45F47C0E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260350"/>
            <a:ext cx="8496300" cy="10810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60000"/>
              </a:lnSpc>
            </a:pPr>
            <a:r>
              <a:rPr lang="en-US" altLang="ja-JP" b="1"/>
              <a:t>Annual Meeting of The Japanese Society of Intensive Care Medicine</a:t>
            </a:r>
          </a:p>
          <a:p>
            <a:pPr algn="ctr" eaLnBrk="1" hangingPunct="1">
              <a:lnSpc>
                <a:spcPct val="60000"/>
              </a:lnSpc>
            </a:pPr>
            <a:endParaRPr lang="en-US" altLang="ja-JP" sz="1200" b="1"/>
          </a:p>
          <a:p>
            <a:pPr algn="ctr" eaLnBrk="1" hangingPunct="1">
              <a:lnSpc>
                <a:spcPct val="60000"/>
              </a:lnSpc>
            </a:pPr>
            <a:r>
              <a:rPr lang="en-US" altLang="ja-JP" b="1"/>
              <a:t>Disclosure Statement of Conflict of Interest (COI)</a:t>
            </a:r>
          </a:p>
          <a:p>
            <a:pPr algn="ctr" eaLnBrk="1" hangingPunct="1">
              <a:lnSpc>
                <a:spcPct val="60000"/>
              </a:lnSpc>
            </a:pPr>
            <a:endParaRPr lang="en-US" altLang="zh-TW" b="1"/>
          </a:p>
          <a:p>
            <a:pPr algn="ctr" eaLnBrk="1" hangingPunct="1">
              <a:lnSpc>
                <a:spcPct val="60000"/>
              </a:lnSpc>
            </a:pPr>
            <a:r>
              <a:rPr lang="en-US" altLang="ja-JP" sz="2000" b="1"/>
              <a:t>Presenter’s Name</a:t>
            </a:r>
            <a:r>
              <a:rPr lang="zh-TW" altLang="en-US" sz="2000" b="1"/>
              <a:t>：</a:t>
            </a:r>
            <a:r>
              <a:rPr lang="zh-TW" altLang="en-US" b="1"/>
              <a:t>　</a:t>
            </a:r>
            <a:r>
              <a:rPr lang="en-US" altLang="ja-JP" b="1"/>
              <a:t>XXXXX</a:t>
            </a:r>
            <a:r>
              <a:rPr lang="en-US" altLang="zh-TW" b="1"/>
              <a:t>     </a:t>
            </a:r>
            <a:endParaRPr lang="en-US" altLang="ja-JP" b="1"/>
          </a:p>
        </p:txBody>
      </p:sp>
      <p:sp>
        <p:nvSpPr>
          <p:cNvPr id="15363" name="正方形/長方形 4">
            <a:extLst>
              <a:ext uri="{FF2B5EF4-FFF2-40B4-BE49-F238E27FC236}">
                <a16:creationId xmlns:a16="http://schemas.microsoft.com/office/drawing/2014/main" id="{66C43EB6-0E3B-41AD-B355-1FAE9E827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188913"/>
            <a:ext cx="8856663" cy="6264275"/>
          </a:xfrm>
          <a:prstGeom prst="rect">
            <a:avLst/>
          </a:prstGeom>
          <a:noFill/>
          <a:ln w="38100" cmpd="dbl">
            <a:solidFill>
              <a:srgbClr val="3333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kumimoji="0" lang="ja-JP" altLang="en-US" sz="2400"/>
          </a:p>
        </p:txBody>
      </p:sp>
      <p:sp>
        <p:nvSpPr>
          <p:cNvPr id="15366" name="Text Box 9">
            <a:extLst>
              <a:ext uri="{FF2B5EF4-FFF2-40B4-BE49-F238E27FC236}">
                <a16:creationId xmlns:a16="http://schemas.microsoft.com/office/drawing/2014/main" id="{7DA30446-B5BE-4EDD-B220-9B228177AB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6427788"/>
            <a:ext cx="64087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200"/>
              <a:t>Applicable if annual compensation from any one company or organization is : </a:t>
            </a:r>
          </a:p>
          <a:p>
            <a:pPr eaLnBrk="1" hangingPunct="1"/>
            <a:r>
              <a:rPr lang="en-US" altLang="ja-JP" sz="1200"/>
              <a:t># over USD 1,000, </a:t>
            </a:r>
            <a:r>
              <a:rPr lang="en-US" altLang="ja-JP" sz="1200" b="1"/>
              <a:t>*</a:t>
            </a:r>
            <a:r>
              <a:rPr lang="ja-JP" altLang="en-US" sz="1200"/>
              <a:t> </a:t>
            </a:r>
            <a:r>
              <a:rPr lang="en-US" altLang="ja-JP" sz="1200"/>
              <a:t>over USD 10,000, </a:t>
            </a:r>
            <a:r>
              <a:rPr lang="en-US" altLang="ja-JP" sz="1200" b="1"/>
              <a:t>**</a:t>
            </a:r>
            <a:r>
              <a:rPr lang="ja-JP" altLang="en-US" sz="1200"/>
              <a:t> </a:t>
            </a:r>
            <a:r>
              <a:rPr lang="en-US" altLang="ja-JP" sz="1200"/>
              <a:t>over USD 20,000</a:t>
            </a:r>
            <a:endParaRPr lang="ja-JP" altLang="en-US" sz="1200"/>
          </a:p>
        </p:txBody>
      </p:sp>
      <p:sp>
        <p:nvSpPr>
          <p:cNvPr id="15368" name="テキスト ボックス 10">
            <a:extLst>
              <a:ext uri="{FF2B5EF4-FFF2-40B4-BE49-F238E27FC236}">
                <a16:creationId xmlns:a16="http://schemas.microsoft.com/office/drawing/2014/main" id="{8C61F25A-9325-4943-9F1D-97D931BE99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343025"/>
            <a:ext cx="8424862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1100"/>
              <a:t>You are required to disclose any state of conflict of interest existing at any time during the past one year in connection with the subject of the presentation.</a:t>
            </a:r>
            <a:endParaRPr lang="ja-JP" altLang="en-US" sz="1100"/>
          </a:p>
        </p:txBody>
      </p:sp>
      <p:graphicFrame>
        <p:nvGraphicFramePr>
          <p:cNvPr id="15634" name="Group 274">
            <a:extLst>
              <a:ext uri="{FF2B5EF4-FFF2-40B4-BE49-F238E27FC236}">
                <a16:creationId xmlns:a16="http://schemas.microsoft.com/office/drawing/2014/main" id="{D50D4F8E-5A72-4620-808D-3FC47687CD7F}"/>
              </a:ext>
            </a:extLst>
          </p:cNvPr>
          <p:cNvGraphicFramePr>
            <a:graphicFrameLocks noGrp="1"/>
          </p:cNvGraphicFramePr>
          <p:nvPr/>
        </p:nvGraphicFramePr>
        <p:xfrm>
          <a:off x="179388" y="1746250"/>
          <a:ext cx="8713787" cy="4641879"/>
        </p:xfrm>
        <a:graphic>
          <a:graphicData uri="http://schemas.openxmlformats.org/drawingml/2006/table">
            <a:tbl>
              <a:tblPr/>
              <a:tblGrid>
                <a:gridCol w="4968875">
                  <a:extLst>
                    <a:ext uri="{9D8B030D-6E8A-4147-A177-3AD203B41FA5}">
                      <a16:colId xmlns:a16="http://schemas.microsoft.com/office/drawing/2014/main" val="71370162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1683844852"/>
                    </a:ext>
                  </a:extLst>
                </a:gridCol>
                <a:gridCol w="2881312">
                  <a:extLst>
                    <a:ext uri="{9D8B030D-6E8A-4147-A177-3AD203B41FA5}">
                      <a16:colId xmlns:a16="http://schemas.microsoft.com/office/drawing/2014/main" val="2757130491"/>
                    </a:ext>
                  </a:extLst>
                </a:gridCol>
              </a:tblGrid>
              <a:tr h="3492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Category</a:t>
                      </a: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Applicability</a:t>
                      </a: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If “YES”, indiate the Name of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Companies / Organizations</a:t>
                      </a: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1902324"/>
                  </a:ext>
                </a:extLst>
              </a:tr>
              <a:tr h="4429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1.  Served as board member /advisor of a company or for-profit organization and had compensation.</a:t>
                      </a:r>
                      <a:r>
                        <a:rPr kumimoji="1" lang="ja-JP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 *</a:t>
                      </a: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YES / NO</a:t>
                      </a: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2936032"/>
                  </a:ext>
                </a:extLst>
              </a:tr>
              <a:tr h="522288">
                <a:tc>
                  <a:txBody>
                    <a:bodyPr/>
                    <a:lstStyle>
                      <a:lvl1pPr marL="533400" indent="-533400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914400" indent="-45720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295400" indent="-3810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714500" indent="-3429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171700" indent="-3429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628900" indent="-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3086100" indent="-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543300" indent="-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4000500" indent="-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2. Had ownership of corporate stocks and profits earned from</a:t>
                      </a:r>
                    </a:p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 the stocks.</a:t>
                      </a:r>
                      <a:r>
                        <a:rPr kumimoji="1" lang="ja-JP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 *</a:t>
                      </a: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 (or held ownership of 5% or more of the company’s</a:t>
                      </a:r>
                    </a:p>
                    <a:p>
                      <a:pPr marL="533400" marR="0" lvl="0" indent="-5334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outstanding shares)</a:t>
                      </a: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YES / NO</a:t>
                      </a: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0006428"/>
                  </a:ext>
                </a:extLst>
              </a:tr>
              <a:tr h="4429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3.  Patent royalties received from a company or for-profit organization*</a:t>
                      </a: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YES / NO</a:t>
                      </a: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9703414"/>
                  </a:ext>
                </a:extLst>
              </a:tr>
              <a:tr h="444500">
                <a:tc>
                  <a:txBody>
                    <a:bodyPr/>
                    <a:lstStyle>
                      <a:lvl1pPr marL="533400" indent="-533400"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914400" indent="-45720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295400" indent="-3810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714500" indent="-3429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171700" indent="-3429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628900" indent="-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3086100" indent="-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543300" indent="-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4000500" indent="-3429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533400" marR="0" lvl="0" indent="-5334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4.</a:t>
                      </a:r>
                      <a:r>
                        <a:rPr kumimoji="1" lang="ja-JP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Received  any daily allowance or lecture fee from a company </a:t>
                      </a:r>
                    </a:p>
                    <a:p>
                      <a:pPr marL="533400" marR="0" lvl="0" indent="-5334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or for-profit organization.*</a:t>
                      </a: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YES / NO</a:t>
                      </a: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6850845"/>
                  </a:ext>
                </a:extLst>
              </a:tr>
              <a:tr h="4445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5.  Received any manuscript fee from a company or for-profit organization.*</a:t>
                      </a: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YES / NO</a:t>
                      </a: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6700791"/>
                  </a:ext>
                </a:extLst>
              </a:tr>
              <a:tr h="4333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6.  Received any research grants or subsidy from a company or for-profit organization.**</a:t>
                      </a: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YES / NO</a:t>
                      </a: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1594798"/>
                  </a:ext>
                </a:extLst>
              </a:tr>
              <a:tr h="4445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7.  Received any scholarship or donation from a company or for-profit organization.**</a:t>
                      </a: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YES / NO</a:t>
                      </a: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7186302"/>
                  </a:ext>
                </a:extLst>
              </a:tr>
              <a:tr h="4429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8.  Affiliated with an endowed chair from a company or for-profit organization.</a:t>
                      </a: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YES / NO</a:t>
                      </a: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8305575"/>
                  </a:ext>
                </a:extLst>
              </a:tr>
              <a:tr h="4445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9. Received any travel expenses or gifts unrelated to research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or education. </a:t>
                      </a:r>
                      <a:r>
                        <a:rPr kumimoji="1" lang="en-US" altLang="ja-JP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#</a:t>
                      </a:r>
                      <a:endParaRPr kumimoji="1" lang="ja-JP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YES / NO</a:t>
                      </a: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</a:txBody>
                  <a:tcPr marL="72000" marR="72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347342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1182</TotalTime>
  <Words>267</Words>
  <Application>Microsoft Office PowerPoint</Application>
  <PresentationFormat>画面に合わせる (4:3)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標準デザイン</vt:lpstr>
      <vt:lpstr>PowerPoint プレゼンテーション</vt:lpstr>
    </vt:vector>
  </TitlesOfParts>
  <Company>JCS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s-nogami</dc:creator>
  <cp:lastModifiedBy>山下 千鶴</cp:lastModifiedBy>
  <cp:revision>28</cp:revision>
  <cp:lastPrinted>2020-01-27T00:41:22Z</cp:lastPrinted>
  <dcterms:created xsi:type="dcterms:W3CDTF">2011-10-28T13:04:47Z</dcterms:created>
  <dcterms:modified xsi:type="dcterms:W3CDTF">2020-01-27T11:58:27Z</dcterms:modified>
</cp:coreProperties>
</file>